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373" r:id="rId3"/>
    <p:sldId id="375" r:id="rId4"/>
    <p:sldId id="376" r:id="rId5"/>
    <p:sldId id="359" r:id="rId6"/>
    <p:sldId id="374" r:id="rId7"/>
    <p:sldId id="361" r:id="rId8"/>
    <p:sldId id="366" r:id="rId9"/>
    <p:sldId id="326" r:id="rId10"/>
    <p:sldId id="377" r:id="rId11"/>
    <p:sldId id="363" r:id="rId12"/>
    <p:sldId id="378" r:id="rId13"/>
    <p:sldId id="379" r:id="rId14"/>
    <p:sldId id="356" r:id="rId15"/>
    <p:sldId id="362" r:id="rId16"/>
    <p:sldId id="380" r:id="rId17"/>
    <p:sldId id="36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7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26E4A6-A68D-438E-88EB-15CEED715DE2}" v="1" dt="2023-06-20T13:39:27.0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89416" autoAdjust="0"/>
  </p:normalViewPr>
  <p:slideViewPr>
    <p:cSldViewPr>
      <p:cViewPr>
        <p:scale>
          <a:sx n="66" d="100"/>
          <a:sy n="66" d="100"/>
        </p:scale>
        <p:origin x="1284" y="44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5364A67A-8B49-4522-8F91-DE6D4EE92DCA}"/>
    <pc:docChg chg="custSel modSld">
      <pc:chgData name="Kal Rabb" userId="3edf06299a4717ec" providerId="LiveId" clId="{5364A67A-8B49-4522-8F91-DE6D4EE92DCA}" dt="2020-06-18T19:23:10.455" v="225" actId="108"/>
      <pc:docMkLst>
        <pc:docMk/>
      </pc:docMkLst>
      <pc:sldChg chg="modSp mod">
        <pc:chgData name="Kal Rabb" userId="3edf06299a4717ec" providerId="LiveId" clId="{5364A67A-8B49-4522-8F91-DE6D4EE92DCA}" dt="2020-06-18T19:23:10.455" v="225" actId="108"/>
        <pc:sldMkLst>
          <pc:docMk/>
          <pc:sldMk cId="1363942846" sldId="366"/>
        </pc:sldMkLst>
        <pc:spChg chg="mod">
          <ac:chgData name="Kal Rabb" userId="3edf06299a4717ec" providerId="LiveId" clId="{5364A67A-8B49-4522-8F91-DE6D4EE92DCA}" dt="2020-06-18T19:21:39.420" v="10" actId="20577"/>
          <ac:spMkLst>
            <pc:docMk/>
            <pc:sldMk cId="1363942846" sldId="366"/>
            <ac:spMk id="2" creationId="{689BACD8-2C94-484D-8FA2-5492281F029E}"/>
          </ac:spMkLst>
        </pc:spChg>
        <pc:spChg chg="mod">
          <ac:chgData name="Kal Rabb" userId="3edf06299a4717ec" providerId="LiveId" clId="{5364A67A-8B49-4522-8F91-DE6D4EE92DCA}" dt="2020-06-18T19:23:10.455" v="225" actId="108"/>
          <ac:spMkLst>
            <pc:docMk/>
            <pc:sldMk cId="1363942846" sldId="366"/>
            <ac:spMk id="3" creationId="{EB76BF56-E219-48E7-AB32-FA128F59EAEB}"/>
          </ac:spMkLst>
        </pc:spChg>
      </pc:sldChg>
    </pc:docChg>
  </pc:docChgLst>
  <pc:docChgLst>
    <pc:chgData name="Kal Rabb" userId="3edf06299a4717ec" providerId="LiveId" clId="{47B875E4-0F61-4D5A-8FA7-E28CAC6F6E01}"/>
    <pc:docChg chg="undo custSel addSld delSld modSld sldOrd">
      <pc:chgData name="Kal Rabb" userId="3edf06299a4717ec" providerId="LiveId" clId="{47B875E4-0F61-4D5A-8FA7-E28CAC6F6E01}" dt="2018-06-24T22:57:30.144" v="1056" actId="2696"/>
      <pc:docMkLst>
        <pc:docMk/>
      </pc:docMkLst>
      <pc:sldChg chg="delSp modSp">
        <pc:chgData name="Kal Rabb" userId="3edf06299a4717ec" providerId="LiveId" clId="{47B875E4-0F61-4D5A-8FA7-E28CAC6F6E01}" dt="2018-06-24T22:49:29.671" v="898" actId="14"/>
        <pc:sldMkLst>
          <pc:docMk/>
          <pc:sldMk cId="0" sldId="256"/>
        </pc:sldMkLst>
        <pc:spChg chg="mod">
          <ac:chgData name="Kal Rabb" userId="3edf06299a4717ec" providerId="LiveId" clId="{47B875E4-0F61-4D5A-8FA7-E28CAC6F6E01}" dt="2018-06-24T22:48:58.276" v="84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22:49:07.666" v="885" actId="20577"/>
          <ac:spMkLst>
            <pc:docMk/>
            <pc:sldMk cId="0" sldId="256"/>
            <ac:spMk id="3" creationId="{00000000-0000-0000-0000-000000000000}"/>
          </ac:spMkLst>
        </pc:spChg>
        <pc:spChg chg="del">
          <ac:chgData name="Kal Rabb" userId="3edf06299a4717ec" providerId="LiveId" clId="{47B875E4-0F61-4D5A-8FA7-E28CAC6F6E01}" dt="2018-06-24T22:49:29.671" v="898" actId="14"/>
          <ac:spMkLst>
            <pc:docMk/>
            <pc:sldMk cId="0" sldId="256"/>
            <ac:spMk id="5" creationId="{00000000-0000-0000-0000-000000000000}"/>
          </ac:spMkLst>
        </pc:spChg>
      </pc:sldChg>
      <pc:sldChg chg="modSp">
        <pc:chgData name="Kal Rabb" userId="3edf06299a4717ec" providerId="LiveId" clId="{47B875E4-0F61-4D5A-8FA7-E28CAC6F6E01}" dt="2018-06-24T19:02:06.322" v="47" actId="1076"/>
        <pc:sldMkLst>
          <pc:docMk/>
          <pc:sldMk cId="0" sldId="326"/>
        </pc:sldMkLst>
        <pc:spChg chg="mod">
          <ac:chgData name="Kal Rabb" userId="3edf06299a4717ec" providerId="LiveId" clId="{47B875E4-0F61-4D5A-8FA7-E28CAC6F6E01}" dt="2018-06-24T19:01:28.810" v="40" actId="1035"/>
          <ac:spMkLst>
            <pc:docMk/>
            <pc:sldMk cId="0" sldId="326"/>
            <ac:spMk id="6" creationId="{00000000-0000-0000-0000-000000000000}"/>
          </ac:spMkLst>
        </pc:spChg>
        <pc:spChg chg="mod">
          <ac:chgData name="Kal Rabb" userId="3edf06299a4717ec" providerId="LiveId" clId="{47B875E4-0F61-4D5A-8FA7-E28CAC6F6E01}" dt="2018-06-24T19:01:32.673" v="42" actId="1035"/>
          <ac:spMkLst>
            <pc:docMk/>
            <pc:sldMk cId="0" sldId="326"/>
            <ac:spMk id="7" creationId="{00000000-0000-0000-0000-000000000000}"/>
          </ac:spMkLst>
        </pc:spChg>
        <pc:spChg chg="mod">
          <ac:chgData name="Kal Rabb" userId="3edf06299a4717ec" providerId="LiveId" clId="{47B875E4-0F61-4D5A-8FA7-E28CAC6F6E01}" dt="2018-06-24T19:02:06.322" v="47" actId="1076"/>
          <ac:spMkLst>
            <pc:docMk/>
            <pc:sldMk cId="0" sldId="326"/>
            <ac:spMk id="8" creationId="{00000000-0000-0000-0000-000000000000}"/>
          </ac:spMkLst>
        </pc:spChg>
      </pc:sldChg>
      <pc:sldChg chg="modSp del">
        <pc:chgData name="Kal Rabb" userId="3edf06299a4717ec" providerId="LiveId" clId="{47B875E4-0F61-4D5A-8FA7-E28CAC6F6E01}" dt="2018-06-24T19:08:33.250" v="48" actId="2696"/>
        <pc:sldMkLst>
          <pc:docMk/>
          <pc:sldMk cId="2457896930" sldId="351"/>
        </pc:sldMkLst>
        <pc:spChg chg="mod">
          <ac:chgData name="Kal Rabb" userId="3edf06299a4717ec" providerId="LiveId" clId="{47B875E4-0F61-4D5A-8FA7-E28CAC6F6E01}" dt="2018-06-24T17:15:29.509" v="20" actId="27636"/>
          <ac:spMkLst>
            <pc:docMk/>
            <pc:sldMk cId="2457896930" sldId="351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19:01:07.470" v="37" actId="20577"/>
          <ac:spMkLst>
            <pc:docMk/>
            <pc:sldMk cId="2457896930" sldId="351"/>
            <ac:spMk id="3" creationId="{00000000-0000-0000-0000-000000000000}"/>
          </ac:spMkLst>
        </pc:spChg>
      </pc:sldChg>
      <pc:sldChg chg="modSp del">
        <pc:chgData name="Kal Rabb" userId="3edf06299a4717ec" providerId="LiveId" clId="{47B875E4-0F61-4D5A-8FA7-E28CAC6F6E01}" dt="2018-06-24T19:08:34.987" v="49" actId="2696"/>
        <pc:sldMkLst>
          <pc:docMk/>
          <pc:sldMk cId="1636353464" sldId="352"/>
        </pc:sldMkLst>
        <pc:spChg chg="mod">
          <ac:chgData name="Kal Rabb" userId="3edf06299a4717ec" providerId="LiveId" clId="{47B875E4-0F61-4D5A-8FA7-E28CAC6F6E01}" dt="2018-06-24T17:14:17.030" v="5" actId="27636"/>
          <ac:spMkLst>
            <pc:docMk/>
            <pc:sldMk cId="1636353464" sldId="352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17:14:17.068" v="6" actId="27636"/>
          <ac:spMkLst>
            <pc:docMk/>
            <pc:sldMk cId="1636353464" sldId="352"/>
            <ac:spMk id="6" creationId="{00000000-0000-0000-0000-000000000000}"/>
          </ac:spMkLst>
        </pc:spChg>
      </pc:sldChg>
      <pc:sldChg chg="modSp del">
        <pc:chgData name="Kal Rabb" userId="3edf06299a4717ec" providerId="LiveId" clId="{47B875E4-0F61-4D5A-8FA7-E28CAC6F6E01}" dt="2018-06-24T19:08:36.657" v="50" actId="2696"/>
        <pc:sldMkLst>
          <pc:docMk/>
          <pc:sldMk cId="437849776" sldId="354"/>
        </pc:sldMkLst>
        <pc:spChg chg="mod">
          <ac:chgData name="Kal Rabb" userId="3edf06299a4717ec" providerId="LiveId" clId="{47B875E4-0F61-4D5A-8FA7-E28CAC6F6E01}" dt="2018-06-24T17:14:17.101" v="7" actId="27636"/>
          <ac:spMkLst>
            <pc:docMk/>
            <pc:sldMk cId="437849776" sldId="354"/>
            <ac:spMk id="2" creationId="{00000000-0000-0000-0000-000000000000}"/>
          </ac:spMkLst>
        </pc:spChg>
      </pc:sldChg>
      <pc:sldChg chg="modSp del">
        <pc:chgData name="Kal Rabb" userId="3edf06299a4717ec" providerId="LiveId" clId="{47B875E4-0F61-4D5A-8FA7-E28CAC6F6E01}" dt="2018-06-24T19:08:37.969" v="51" actId="2696"/>
        <pc:sldMkLst>
          <pc:docMk/>
          <pc:sldMk cId="501667563" sldId="355"/>
        </pc:sldMkLst>
        <pc:spChg chg="mod">
          <ac:chgData name="Kal Rabb" userId="3edf06299a4717ec" providerId="LiveId" clId="{47B875E4-0F61-4D5A-8FA7-E28CAC6F6E01}" dt="2018-06-24T17:14:17.106" v="8" actId="27636"/>
          <ac:spMkLst>
            <pc:docMk/>
            <pc:sldMk cId="501667563" sldId="355"/>
            <ac:spMk id="2" creationId="{00000000-0000-0000-0000-000000000000}"/>
          </ac:spMkLst>
        </pc:spChg>
      </pc:sldChg>
      <pc:sldChg chg="addSp modSp modNotesTx">
        <pc:chgData name="Kal Rabb" userId="3edf06299a4717ec" providerId="LiveId" clId="{47B875E4-0F61-4D5A-8FA7-E28CAC6F6E01}" dt="2018-06-24T22:42:58.184" v="504" actId="20577"/>
        <pc:sldMkLst>
          <pc:docMk/>
          <pc:sldMk cId="2402336355" sldId="356"/>
        </pc:sldMkLst>
        <pc:spChg chg="mod">
          <ac:chgData name="Kal Rabb" userId="3edf06299a4717ec" providerId="LiveId" clId="{47B875E4-0F61-4D5A-8FA7-E28CAC6F6E01}" dt="2018-06-24T22:38:58.609" v="193" actId="20577"/>
          <ac:spMkLst>
            <pc:docMk/>
            <pc:sldMk cId="2402336355" sldId="356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22:41:04.138" v="339" actId="14100"/>
          <ac:spMkLst>
            <pc:docMk/>
            <pc:sldMk cId="2402336355" sldId="356"/>
            <ac:spMk id="3" creationId="{00000000-0000-0000-0000-000000000000}"/>
          </ac:spMkLst>
        </pc:spChg>
        <pc:spChg chg="add mod">
          <ac:chgData name="Kal Rabb" userId="3edf06299a4717ec" providerId="LiveId" clId="{47B875E4-0F61-4D5A-8FA7-E28CAC6F6E01}" dt="2018-06-24T22:42:01.680" v="402" actId="20577"/>
          <ac:spMkLst>
            <pc:docMk/>
            <pc:sldMk cId="2402336355" sldId="356"/>
            <ac:spMk id="4" creationId="{EE71A992-DCCD-47B8-9AEA-BB227686FC06}"/>
          </ac:spMkLst>
        </pc:spChg>
        <pc:spChg chg="add mod">
          <ac:chgData name="Kal Rabb" userId="3edf06299a4717ec" providerId="LiveId" clId="{47B875E4-0F61-4D5A-8FA7-E28CAC6F6E01}" dt="2018-06-24T22:42:39.472" v="463" actId="20577"/>
          <ac:spMkLst>
            <pc:docMk/>
            <pc:sldMk cId="2402336355" sldId="356"/>
            <ac:spMk id="5" creationId="{B57FFE1D-52E9-4A49-9448-DC1C46ABC855}"/>
          </ac:spMkLst>
        </pc:spChg>
      </pc:sldChg>
      <pc:sldChg chg="modSp">
        <pc:chgData name="Kal Rabb" userId="3edf06299a4717ec" providerId="LiveId" clId="{47B875E4-0F61-4D5A-8FA7-E28CAC6F6E01}" dt="2018-06-24T17:15:01.713" v="19" actId="1076"/>
        <pc:sldMkLst>
          <pc:docMk/>
          <pc:sldMk cId="2429905080" sldId="359"/>
        </pc:sldMkLst>
        <pc:spChg chg="mod">
          <ac:chgData name="Kal Rabb" userId="3edf06299a4717ec" providerId="LiveId" clId="{47B875E4-0F61-4D5A-8FA7-E28CAC6F6E01}" dt="2018-06-24T17:14:51.850" v="18" actId="14100"/>
          <ac:spMkLst>
            <pc:docMk/>
            <pc:sldMk cId="2429905080" sldId="359"/>
            <ac:spMk id="8194" creationId="{00000000-0000-0000-0000-000000000000}"/>
          </ac:spMkLst>
        </pc:spChg>
        <pc:grpChg chg="mod">
          <ac:chgData name="Kal Rabb" userId="3edf06299a4717ec" providerId="LiveId" clId="{47B875E4-0F61-4D5A-8FA7-E28CAC6F6E01}" dt="2018-06-24T17:15:01.713" v="19" actId="1076"/>
          <ac:grpSpMkLst>
            <pc:docMk/>
            <pc:sldMk cId="2429905080" sldId="359"/>
            <ac:grpSpMk id="8195" creationId="{00000000-0000-0000-0000-000000000000}"/>
          </ac:grpSpMkLst>
        </pc:grpChg>
      </pc:sldChg>
      <pc:sldChg chg="modSp ord">
        <pc:chgData name="Kal Rabb" userId="3edf06299a4717ec" providerId="LiveId" clId="{47B875E4-0F61-4D5A-8FA7-E28CAC6F6E01}" dt="2018-06-24T22:56:06.456" v="1042" actId="14"/>
        <pc:sldMkLst>
          <pc:docMk/>
          <pc:sldMk cId="3659970040" sldId="361"/>
        </pc:sldMkLst>
        <pc:spChg chg="mod">
          <ac:chgData name="Kal Rabb" userId="3edf06299a4717ec" providerId="LiveId" clId="{47B875E4-0F61-4D5A-8FA7-E28CAC6F6E01}" dt="2018-06-24T22:54:59.258" v="902" actId="14100"/>
          <ac:spMkLst>
            <pc:docMk/>
            <pc:sldMk cId="3659970040" sldId="361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22:56:06.456" v="1042" actId="14"/>
          <ac:spMkLst>
            <pc:docMk/>
            <pc:sldMk cId="3659970040" sldId="361"/>
            <ac:spMk id="3" creationId="{00000000-0000-0000-0000-000000000000}"/>
          </ac:spMkLst>
        </pc:spChg>
      </pc:sldChg>
      <pc:sldChg chg="modSp">
        <pc:chgData name="Kal Rabb" userId="3edf06299a4717ec" providerId="LiveId" clId="{47B875E4-0F61-4D5A-8FA7-E28CAC6F6E01}" dt="2018-06-24T17:14:17.166" v="13" actId="27636"/>
        <pc:sldMkLst>
          <pc:docMk/>
          <pc:sldMk cId="4117215305" sldId="362"/>
        </pc:sldMkLst>
        <pc:spChg chg="mod">
          <ac:chgData name="Kal Rabb" userId="3edf06299a4717ec" providerId="LiveId" clId="{47B875E4-0F61-4D5A-8FA7-E28CAC6F6E01}" dt="2018-06-24T17:14:17.166" v="13" actId="27636"/>
          <ac:spMkLst>
            <pc:docMk/>
            <pc:sldMk cId="4117215305" sldId="362"/>
            <ac:spMk id="2" creationId="{00000000-0000-0000-0000-000000000000}"/>
          </ac:spMkLst>
        </pc:spChg>
        <pc:spChg chg="mod">
          <ac:chgData name="Kal Rabb" userId="3edf06299a4717ec" providerId="LiveId" clId="{47B875E4-0F61-4D5A-8FA7-E28CAC6F6E01}" dt="2018-06-24T17:14:17.164" v="12" actId="27636"/>
          <ac:spMkLst>
            <pc:docMk/>
            <pc:sldMk cId="4117215305" sldId="362"/>
            <ac:spMk id="3" creationId="{00000000-0000-0000-0000-000000000000}"/>
          </ac:spMkLst>
        </pc:spChg>
      </pc:sldChg>
      <pc:sldChg chg="addSp modSp add">
        <pc:chgData name="Kal Rabb" userId="3edf06299a4717ec" providerId="LiveId" clId="{47B875E4-0F61-4D5A-8FA7-E28CAC6F6E01}" dt="2018-06-24T22:42:14.064" v="404" actId="20577"/>
        <pc:sldMkLst>
          <pc:docMk/>
          <pc:sldMk cId="4064531354" sldId="363"/>
        </pc:sldMkLst>
        <pc:spChg chg="mod">
          <ac:chgData name="Kal Rabb" userId="3edf06299a4717ec" providerId="LiveId" clId="{47B875E4-0F61-4D5A-8FA7-E28CAC6F6E01}" dt="2018-06-24T22:38:02.554" v="183" actId="14100"/>
          <ac:spMkLst>
            <pc:docMk/>
            <pc:sldMk cId="4064531354" sldId="363"/>
            <ac:spMk id="2" creationId="{BE620D55-8DBB-4C23-A346-2929980530E2}"/>
          </ac:spMkLst>
        </pc:spChg>
        <pc:spChg chg="mod">
          <ac:chgData name="Kal Rabb" userId="3edf06299a4717ec" providerId="LiveId" clId="{47B875E4-0F61-4D5A-8FA7-E28CAC6F6E01}" dt="2018-06-24T22:38:13.912" v="186" actId="14100"/>
          <ac:spMkLst>
            <pc:docMk/>
            <pc:sldMk cId="4064531354" sldId="363"/>
            <ac:spMk id="3" creationId="{F5E8E499-A2A1-4F4E-9469-590F4EF408C8}"/>
          </ac:spMkLst>
        </pc:spChg>
        <pc:spChg chg="add mod">
          <ac:chgData name="Kal Rabb" userId="3edf06299a4717ec" providerId="LiveId" clId="{47B875E4-0F61-4D5A-8FA7-E28CAC6F6E01}" dt="2018-06-24T22:42:14.064" v="404" actId="20577"/>
          <ac:spMkLst>
            <pc:docMk/>
            <pc:sldMk cId="4064531354" sldId="363"/>
            <ac:spMk id="4" creationId="{0DA32B67-D989-497F-B8A3-4925ACA4B208}"/>
          </ac:spMkLst>
        </pc:spChg>
        <pc:spChg chg="add mod">
          <ac:chgData name="Kal Rabb" userId="3edf06299a4717ec" providerId="LiveId" clId="{47B875E4-0F61-4D5A-8FA7-E28CAC6F6E01}" dt="2018-06-24T19:15:04.494" v="180" actId="404"/>
          <ac:spMkLst>
            <pc:docMk/>
            <pc:sldMk cId="4064531354" sldId="363"/>
            <ac:spMk id="5" creationId="{DB4E01DB-7F2D-4741-A9CF-9D57C4F1D43C}"/>
          </ac:spMkLst>
        </pc:spChg>
      </pc:sldChg>
      <pc:sldChg chg="modSp add del">
        <pc:chgData name="Kal Rabb" userId="3edf06299a4717ec" providerId="LiveId" clId="{47B875E4-0F61-4D5A-8FA7-E28CAC6F6E01}" dt="2018-06-24T22:57:30.144" v="1056" actId="2696"/>
        <pc:sldMkLst>
          <pc:docMk/>
          <pc:sldMk cId="1429107075" sldId="364"/>
        </pc:sldMkLst>
        <pc:spChg chg="mod">
          <ac:chgData name="Kal Rabb" userId="3edf06299a4717ec" providerId="LiveId" clId="{47B875E4-0F61-4D5A-8FA7-E28CAC6F6E01}" dt="2018-06-24T22:57:23.151" v="1055" actId="20577"/>
          <ac:spMkLst>
            <pc:docMk/>
            <pc:sldMk cId="1429107075" sldId="364"/>
            <ac:spMk id="3" creationId="{00000000-0000-0000-0000-000000000000}"/>
          </ac:spMkLst>
        </pc:spChg>
      </pc:sldChg>
      <pc:sldChg chg="modSp add modNotesTx">
        <pc:chgData name="Kal Rabb" userId="3edf06299a4717ec" providerId="LiveId" clId="{47B875E4-0F61-4D5A-8FA7-E28CAC6F6E01}" dt="2018-06-24T22:47:33.841" v="790" actId="20577"/>
        <pc:sldMkLst>
          <pc:docMk/>
          <pc:sldMk cId="1904012377" sldId="365"/>
        </pc:sldMkLst>
        <pc:spChg chg="mod">
          <ac:chgData name="Kal Rabb" userId="3edf06299a4717ec" providerId="LiveId" clId="{47B875E4-0F61-4D5A-8FA7-E28CAC6F6E01}" dt="2018-06-24T22:43:19.293" v="513" actId="20577"/>
          <ac:spMkLst>
            <pc:docMk/>
            <pc:sldMk cId="1904012377" sldId="365"/>
            <ac:spMk id="2" creationId="{FB8C3000-5E42-4F2A-A2CA-DD7E98D0E02A}"/>
          </ac:spMkLst>
        </pc:spChg>
        <pc:spChg chg="mod">
          <ac:chgData name="Kal Rabb" userId="3edf06299a4717ec" providerId="LiveId" clId="{47B875E4-0F61-4D5A-8FA7-E28CAC6F6E01}" dt="2018-06-24T22:46:51.062" v="683" actId="20577"/>
          <ac:spMkLst>
            <pc:docMk/>
            <pc:sldMk cId="1904012377" sldId="365"/>
            <ac:spMk id="3" creationId="{6B1AABCE-8102-49E7-A334-8CFF4968227C}"/>
          </ac:spMkLst>
        </pc:spChg>
      </pc:sldChg>
      <pc:sldChg chg="addSp modSp add ord">
        <pc:chgData name="Kal Rabb" userId="3edf06299a4717ec" providerId="LiveId" clId="{47B875E4-0F61-4D5A-8FA7-E28CAC6F6E01}" dt="2018-06-24T22:56:58.885" v="1043"/>
        <pc:sldMkLst>
          <pc:docMk/>
          <pc:sldMk cId="1363942846" sldId="366"/>
        </pc:sldMkLst>
        <pc:spChg chg="mod">
          <ac:chgData name="Kal Rabb" userId="3edf06299a4717ec" providerId="LiveId" clId="{47B875E4-0F61-4D5A-8FA7-E28CAC6F6E01}" dt="2018-06-24T22:49:21.847" v="897" actId="20577"/>
          <ac:spMkLst>
            <pc:docMk/>
            <pc:sldMk cId="1363942846" sldId="366"/>
            <ac:spMk id="2" creationId="{689BACD8-2C94-484D-8FA2-5492281F029E}"/>
          </ac:spMkLst>
        </pc:spChg>
        <pc:spChg chg="mod">
          <ac:chgData name="Kal Rabb" userId="3edf06299a4717ec" providerId="LiveId" clId="{47B875E4-0F61-4D5A-8FA7-E28CAC6F6E01}" dt="2018-06-24T22:54:26.959" v="900" actId="313"/>
          <ac:spMkLst>
            <pc:docMk/>
            <pc:sldMk cId="1363942846" sldId="366"/>
            <ac:spMk id="3" creationId="{EB76BF56-E219-48E7-AB32-FA128F59EAEB}"/>
          </ac:spMkLst>
        </pc:spChg>
        <pc:spChg chg="add mod">
          <ac:chgData name="Kal Rabb" userId="3edf06299a4717ec" providerId="LiveId" clId="{47B875E4-0F61-4D5A-8FA7-E28CAC6F6E01}" dt="2018-06-24T22:54:40.554" v="901" actId="1076"/>
          <ac:spMkLst>
            <pc:docMk/>
            <pc:sldMk cId="1363942846" sldId="366"/>
            <ac:spMk id="4" creationId="{8D8C8AB7-1036-44D4-B584-375269657A95}"/>
          </ac:spMkLst>
        </pc:spChg>
      </pc:sldChg>
    </pc:docChg>
  </pc:docChgLst>
  <pc:docChgLst>
    <pc:chgData name="Kal Rabb" userId="3edf06299a4717ec" providerId="LiveId" clId="{D226E4A6-A68D-438E-88EB-15CEED715DE2}"/>
    <pc:docChg chg="custSel addSld modSld">
      <pc:chgData name="Kal Rabb" userId="3edf06299a4717ec" providerId="LiveId" clId="{D226E4A6-A68D-438E-88EB-15CEED715DE2}" dt="2023-06-20T13:42:31.743" v="481" actId="20577"/>
      <pc:docMkLst>
        <pc:docMk/>
      </pc:docMkLst>
      <pc:sldChg chg="modSp mod">
        <pc:chgData name="Kal Rabb" userId="3edf06299a4717ec" providerId="LiveId" clId="{D226E4A6-A68D-438E-88EB-15CEED715DE2}" dt="2023-06-20T13:42:31.743" v="481" actId="20577"/>
        <pc:sldMkLst>
          <pc:docMk/>
          <pc:sldMk cId="0" sldId="256"/>
        </pc:sldMkLst>
        <pc:spChg chg="mod">
          <ac:chgData name="Kal Rabb" userId="3edf06299a4717ec" providerId="LiveId" clId="{D226E4A6-A68D-438E-88EB-15CEED715DE2}" dt="2023-06-20T13:42:31.743" v="48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new mod">
        <pc:chgData name="Kal Rabb" userId="3edf06299a4717ec" providerId="LiveId" clId="{D226E4A6-A68D-438E-88EB-15CEED715DE2}" dt="2023-06-20T13:42:16.992" v="469" actId="20577"/>
        <pc:sldMkLst>
          <pc:docMk/>
          <pc:sldMk cId="733551372" sldId="374"/>
        </pc:sldMkLst>
        <pc:spChg chg="mod">
          <ac:chgData name="Kal Rabb" userId="3edf06299a4717ec" providerId="LiveId" clId="{D226E4A6-A68D-438E-88EB-15CEED715DE2}" dt="2023-06-20T13:40:00.126" v="23" actId="20577"/>
          <ac:spMkLst>
            <pc:docMk/>
            <pc:sldMk cId="733551372" sldId="374"/>
            <ac:spMk id="2" creationId="{F275A0A3-5094-2B04-1799-30D9BD29DE89}"/>
          </ac:spMkLst>
        </pc:spChg>
        <pc:spChg chg="mod">
          <ac:chgData name="Kal Rabb" userId="3edf06299a4717ec" providerId="LiveId" clId="{D226E4A6-A68D-438E-88EB-15CEED715DE2}" dt="2023-06-20T13:42:16.992" v="469" actId="20577"/>
          <ac:spMkLst>
            <pc:docMk/>
            <pc:sldMk cId="733551372" sldId="374"/>
            <ac:spMk id="3" creationId="{33B0D14E-BB46-29EF-B086-B030F20C54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32E42-9B9D-4BDE-A779-875C6F9E546F}" type="datetimeFigureOut">
              <a:rPr lang="en-US" smtClean="0"/>
              <a:pPr/>
              <a:t>8/23/2025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FBB20-3CD1-4D5D-8201-87CD998926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3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Portability:  Mobile app (iOS/ Android)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Assumption:  API is available 24/7 | user understands how brokerage works =&gt; no tutorials | network latency under 200ms</a:t>
            </a:r>
          </a:p>
          <a:p>
            <a:r>
              <a:rPr lang="en-US" dirty="0"/>
              <a:t>Dependency: external auth | news feed provider | OS runtime libraries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8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48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6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9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61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96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1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8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1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9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26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cs typeface="Garamond"/>
              </a:rPr>
              <a:t>Functional, Non-Functional Requirements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attributes and other NF items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039D3-015F-E37C-1DEE-6A0DCF6B33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3FEFE-823D-2B8C-E356-8E1EA8A6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/>
              <a:t>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64DBC-E85B-651F-02ED-A6CD1EBA35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452" y="1878392"/>
            <a:ext cx="6197312" cy="467234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b="1" dirty="0"/>
              <a:t>Usability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what is it about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ease of learning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ease of use</a:t>
            </a:r>
          </a:p>
          <a:p>
            <a:pPr lvl="3" fontAlgn="base">
              <a:spcBef>
                <a:spcPts val="0"/>
              </a:spcBef>
            </a:pPr>
            <a:r>
              <a:rPr lang="en-US" sz="1800" dirty="0"/>
              <a:t>not the same – mouse / controller first time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error avoidance and recovery</a:t>
            </a:r>
          </a:p>
          <a:p>
            <a:pPr lvl="3" fontAlgn="base">
              <a:spcBef>
                <a:spcPts val="0"/>
              </a:spcBef>
            </a:pPr>
            <a:r>
              <a:rPr lang="en-US" sz="1800" dirty="0"/>
              <a:t>deleted PhD thesis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efficiency of interactions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accessibility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help the UI designer create the optimal UX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optimal, no the best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contradict other requirements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examples?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usability vs security – </a:t>
            </a:r>
            <a:r>
              <a:rPr lang="en-US" dirty="0" err="1"/>
              <a:t>myCourses</a:t>
            </a:r>
            <a:r>
              <a:rPr lang="en-US" dirty="0"/>
              <a:t> daily login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892F8-2494-D10A-4108-882D01DE8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6296" y="1417320"/>
            <a:ext cx="1706528" cy="467234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Others</a:t>
            </a:r>
          </a:p>
          <a:p>
            <a:pPr fontAlgn="base"/>
            <a:r>
              <a:rPr lang="en-US" dirty="0"/>
              <a:t>Availability</a:t>
            </a:r>
          </a:p>
          <a:p>
            <a:pPr fontAlgn="base"/>
            <a:r>
              <a:rPr lang="en-US" dirty="0"/>
              <a:t>Efficiency</a:t>
            </a:r>
          </a:p>
          <a:p>
            <a:pPr fontAlgn="base"/>
            <a:r>
              <a:rPr lang="en-US" dirty="0" err="1"/>
              <a:t>Installability</a:t>
            </a:r>
            <a:endParaRPr lang="en-US" dirty="0"/>
          </a:p>
          <a:p>
            <a:pPr fontAlgn="base"/>
            <a:r>
              <a:rPr lang="en-US" dirty="0"/>
              <a:t>Integrity</a:t>
            </a:r>
          </a:p>
          <a:p>
            <a:pPr fontAlgn="base"/>
            <a:r>
              <a:rPr lang="en-US" dirty="0"/>
              <a:t>Interoperability</a:t>
            </a:r>
          </a:p>
          <a:p>
            <a:pPr fontAlgn="base"/>
            <a:r>
              <a:rPr lang="en-US" dirty="0"/>
              <a:t>Modifiability</a:t>
            </a:r>
          </a:p>
          <a:p>
            <a:pPr fontAlgn="base"/>
            <a:r>
              <a:rPr lang="en-US" dirty="0"/>
              <a:t>Portability</a:t>
            </a:r>
          </a:p>
          <a:p>
            <a:pPr fontAlgn="base"/>
            <a:r>
              <a:rPr lang="en-US" dirty="0"/>
              <a:t>Reliability</a:t>
            </a:r>
          </a:p>
          <a:p>
            <a:pPr fontAlgn="base"/>
            <a:r>
              <a:rPr lang="en-US" dirty="0"/>
              <a:t>Reusability</a:t>
            </a:r>
          </a:p>
          <a:p>
            <a:pPr fontAlgn="base"/>
            <a:r>
              <a:rPr lang="en-US" dirty="0"/>
              <a:t>Robustness</a:t>
            </a:r>
          </a:p>
          <a:p>
            <a:pPr fontAlgn="base"/>
            <a:r>
              <a:rPr lang="en-US" dirty="0"/>
              <a:t>Scalability</a:t>
            </a:r>
          </a:p>
          <a:p>
            <a:pPr fontAlgn="base"/>
            <a:r>
              <a:rPr lang="en-US" dirty="0"/>
              <a:t>verifiability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7EFBED-5D5E-019B-054E-CC98641CF9A3}"/>
              </a:ext>
            </a:extLst>
          </p:cNvPr>
          <p:cNvSpPr/>
          <p:nvPr/>
        </p:nvSpPr>
        <p:spPr>
          <a:xfrm>
            <a:off x="1043608" y="6012436"/>
            <a:ext cx="63904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3C3C3C"/>
                </a:solidFill>
                <a:latin typeface="Roboto"/>
              </a:rPr>
              <a:t>Wiegers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, Karl. </a:t>
            </a:r>
            <a:r>
              <a:rPr lang="en-US" sz="1100" i="1" dirty="0">
                <a:solidFill>
                  <a:srgbClr val="3C3C3C"/>
                </a:solidFill>
                <a:latin typeface="Roboto"/>
              </a:rPr>
              <a:t>Software Requirements, 3rd Edition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. Microsoft Press PTG, 2014. [Bookshelf Online].</a:t>
            </a:r>
            <a:endParaRPr lang="en-US" sz="1100" dirty="0"/>
          </a:p>
        </p:txBody>
      </p:sp>
      <p:pic>
        <p:nvPicPr>
          <p:cNvPr id="1026" name="Picture 2" descr="Video Games - PC MASTER RACE - video game memes, Pokémon GO - Cheezburger">
            <a:extLst>
              <a:ext uri="{FF2B5EF4-FFF2-40B4-BE49-F238E27FC236}">
                <a16:creationId xmlns:a16="http://schemas.microsoft.com/office/drawing/2014/main" id="{628C78E1-4B93-B644-9C29-74B1CF93C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836" y="317933"/>
            <a:ext cx="2622798" cy="262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6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20D55-8DBB-4C23-A346-292998053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/>
              <a:t>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8E499-A2A1-4F4E-9469-590F4EF40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99053"/>
            <a:ext cx="6197312" cy="467234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b="1" dirty="0"/>
              <a:t>Performance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performance requirements for system operations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different FRs have different performance requirements? 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can combine with performance requirements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convenient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do not miss </a:t>
            </a:r>
            <a:r>
              <a:rPr lang="en-US" sz="1800" dirty="0" err="1"/>
              <a:t>smt</a:t>
            </a:r>
            <a:endParaRPr lang="en-US" sz="1800" dirty="0"/>
          </a:p>
          <a:p>
            <a:pPr lvl="2" fontAlgn="base">
              <a:spcBef>
                <a:spcPts val="0"/>
              </a:spcBef>
            </a:pPr>
            <a:endParaRPr lang="en-US" sz="1800" dirty="0"/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e-shop should provide checkout functionality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checkout should support 1000 concurrent operations</a:t>
            </a:r>
          </a:p>
          <a:p>
            <a:pPr lvl="3" fontAlgn="base">
              <a:spcBef>
                <a:spcPts val="0"/>
              </a:spcBef>
            </a:pPr>
            <a:r>
              <a:rPr lang="en-US" sz="1600" dirty="0"/>
              <a:t>different document section</a:t>
            </a:r>
          </a:p>
          <a:p>
            <a:pPr lvl="2" fontAlgn="base">
              <a:spcBef>
                <a:spcPts val="0"/>
              </a:spcBef>
            </a:pPr>
            <a:endParaRPr lang="en-US" sz="1800" dirty="0"/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e-shop should allow 1000 concurrent checkouts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A32B67-D989-497F-B8A3-4925ACA4B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6296" y="1417320"/>
            <a:ext cx="1706528" cy="467234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Others</a:t>
            </a:r>
          </a:p>
          <a:p>
            <a:pPr fontAlgn="base"/>
            <a:r>
              <a:rPr lang="en-US" dirty="0"/>
              <a:t>Availability</a:t>
            </a:r>
          </a:p>
          <a:p>
            <a:pPr fontAlgn="base"/>
            <a:r>
              <a:rPr lang="en-US" dirty="0"/>
              <a:t>Efficiency</a:t>
            </a:r>
          </a:p>
          <a:p>
            <a:pPr fontAlgn="base"/>
            <a:r>
              <a:rPr lang="en-US" dirty="0" err="1"/>
              <a:t>Installability</a:t>
            </a:r>
            <a:endParaRPr lang="en-US" dirty="0"/>
          </a:p>
          <a:p>
            <a:pPr fontAlgn="base"/>
            <a:r>
              <a:rPr lang="en-US" dirty="0"/>
              <a:t>Integrity</a:t>
            </a:r>
          </a:p>
          <a:p>
            <a:pPr fontAlgn="base"/>
            <a:r>
              <a:rPr lang="en-US" dirty="0"/>
              <a:t>Interoperability</a:t>
            </a:r>
          </a:p>
          <a:p>
            <a:pPr fontAlgn="base"/>
            <a:r>
              <a:rPr lang="en-US" dirty="0"/>
              <a:t>Modifiability</a:t>
            </a:r>
          </a:p>
          <a:p>
            <a:pPr fontAlgn="base"/>
            <a:r>
              <a:rPr lang="en-US" dirty="0"/>
              <a:t>Portability</a:t>
            </a:r>
          </a:p>
          <a:p>
            <a:pPr fontAlgn="base"/>
            <a:r>
              <a:rPr lang="en-US" dirty="0"/>
              <a:t>Reliability</a:t>
            </a:r>
          </a:p>
          <a:p>
            <a:pPr fontAlgn="base"/>
            <a:r>
              <a:rPr lang="en-US" dirty="0"/>
              <a:t>Reusability</a:t>
            </a:r>
          </a:p>
          <a:p>
            <a:pPr fontAlgn="base"/>
            <a:r>
              <a:rPr lang="en-US" dirty="0"/>
              <a:t>Robustness</a:t>
            </a:r>
          </a:p>
          <a:p>
            <a:pPr fontAlgn="base"/>
            <a:r>
              <a:rPr lang="en-US" dirty="0"/>
              <a:t>Scalability</a:t>
            </a:r>
          </a:p>
          <a:p>
            <a:pPr fontAlgn="base"/>
            <a:r>
              <a:rPr lang="en-US" dirty="0"/>
              <a:t>verifiability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4E01DB-7F2D-4741-A9CF-9D57C4F1D43C}"/>
              </a:ext>
            </a:extLst>
          </p:cNvPr>
          <p:cNvSpPr/>
          <p:nvPr/>
        </p:nvSpPr>
        <p:spPr>
          <a:xfrm>
            <a:off x="1043608" y="6012436"/>
            <a:ext cx="63904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3C3C3C"/>
                </a:solidFill>
                <a:latin typeface="Roboto"/>
              </a:rPr>
              <a:t>Wiegers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, Karl. </a:t>
            </a:r>
            <a:r>
              <a:rPr lang="en-US" sz="1100" i="1" dirty="0">
                <a:solidFill>
                  <a:srgbClr val="3C3C3C"/>
                </a:solidFill>
                <a:latin typeface="Roboto"/>
              </a:rPr>
              <a:t>Software Requirements, 3rd Edition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. Microsoft Press PTG, 2014. [Bookshelf Online].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64531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3BF29E-F780-2CE0-0188-D81F62E28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C77B-C5DB-E99A-03FA-E001665D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/>
              <a:t>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A74E-73C7-3550-17F1-36CB10DD3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99053"/>
            <a:ext cx="6197312" cy="467234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b="1" dirty="0"/>
              <a:t>Security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restrict / protect access to the product / data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not just software &amp; data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physical</a:t>
            </a:r>
          </a:p>
          <a:p>
            <a:pPr lvl="3" fontAlgn="base">
              <a:spcBef>
                <a:spcPts val="0"/>
              </a:spcBef>
            </a:pPr>
            <a:r>
              <a:rPr lang="en-US" sz="1800" dirty="0"/>
              <a:t>e.g., limited access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often originate in business rules / regulations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identify everything the system should comply with</a:t>
            </a:r>
            <a:endParaRPr lang="en-US" dirty="0"/>
          </a:p>
          <a:p>
            <a:pPr lvl="1" fontAlgn="base">
              <a:spcBef>
                <a:spcPts val="0"/>
              </a:spcBef>
            </a:pPr>
            <a:r>
              <a:rPr lang="en-US" dirty="0"/>
              <a:t>e.g., encrypted in transit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=&gt; SSL between services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052847-009A-93CA-E950-73E52AADB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6296" y="1417320"/>
            <a:ext cx="1706528" cy="467234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Others</a:t>
            </a:r>
          </a:p>
          <a:p>
            <a:pPr fontAlgn="base"/>
            <a:r>
              <a:rPr lang="en-US" dirty="0"/>
              <a:t>Availability</a:t>
            </a:r>
          </a:p>
          <a:p>
            <a:pPr fontAlgn="base"/>
            <a:r>
              <a:rPr lang="en-US" dirty="0"/>
              <a:t>Efficiency</a:t>
            </a:r>
          </a:p>
          <a:p>
            <a:pPr fontAlgn="base"/>
            <a:r>
              <a:rPr lang="en-US" dirty="0" err="1"/>
              <a:t>Installability</a:t>
            </a:r>
            <a:endParaRPr lang="en-US" dirty="0"/>
          </a:p>
          <a:p>
            <a:pPr fontAlgn="base"/>
            <a:r>
              <a:rPr lang="en-US" dirty="0"/>
              <a:t>Integrity</a:t>
            </a:r>
          </a:p>
          <a:p>
            <a:pPr fontAlgn="base"/>
            <a:r>
              <a:rPr lang="en-US" dirty="0"/>
              <a:t>Interoperability</a:t>
            </a:r>
          </a:p>
          <a:p>
            <a:pPr fontAlgn="base"/>
            <a:r>
              <a:rPr lang="en-US" dirty="0"/>
              <a:t>Modifiability</a:t>
            </a:r>
          </a:p>
          <a:p>
            <a:pPr fontAlgn="base"/>
            <a:r>
              <a:rPr lang="en-US" dirty="0"/>
              <a:t>Portability</a:t>
            </a:r>
          </a:p>
          <a:p>
            <a:pPr fontAlgn="base"/>
            <a:r>
              <a:rPr lang="en-US" dirty="0"/>
              <a:t>Reliability</a:t>
            </a:r>
          </a:p>
          <a:p>
            <a:pPr fontAlgn="base"/>
            <a:r>
              <a:rPr lang="en-US" dirty="0"/>
              <a:t>Reusability</a:t>
            </a:r>
          </a:p>
          <a:p>
            <a:pPr fontAlgn="base"/>
            <a:r>
              <a:rPr lang="en-US" dirty="0"/>
              <a:t>Robustness</a:t>
            </a:r>
          </a:p>
          <a:p>
            <a:pPr fontAlgn="base"/>
            <a:r>
              <a:rPr lang="en-US" dirty="0"/>
              <a:t>Scalability</a:t>
            </a:r>
          </a:p>
          <a:p>
            <a:pPr fontAlgn="base"/>
            <a:r>
              <a:rPr lang="en-US" dirty="0"/>
              <a:t>verifiability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F0AB18-3F66-4640-FD9C-9785CE55504A}"/>
              </a:ext>
            </a:extLst>
          </p:cNvPr>
          <p:cNvSpPr/>
          <p:nvPr/>
        </p:nvSpPr>
        <p:spPr>
          <a:xfrm>
            <a:off x="1043608" y="6012436"/>
            <a:ext cx="63904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3C3C3C"/>
                </a:solidFill>
                <a:latin typeface="Roboto"/>
              </a:rPr>
              <a:t>Wiegers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, Karl. </a:t>
            </a:r>
            <a:r>
              <a:rPr lang="en-US" sz="1100" i="1" dirty="0">
                <a:solidFill>
                  <a:srgbClr val="3C3C3C"/>
                </a:solidFill>
                <a:latin typeface="Roboto"/>
              </a:rPr>
              <a:t>Software Requirements, 3rd Edition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. Microsoft Press PTG, 2014. [Bookshelf Online].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58380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1B326-3FF4-8711-1D3E-A73EC0ABF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B5E7-ADD2-2B49-998F-390838EB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38140"/>
          </a:xfrm>
        </p:spPr>
        <p:txBody>
          <a:bodyPr/>
          <a:lstStyle/>
          <a:p>
            <a:r>
              <a:rPr lang="en-US" dirty="0"/>
              <a:t>Descriptions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4EC67-51F9-696A-5811-022C47AD5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99053"/>
            <a:ext cx="6197312" cy="4672342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b="1" dirty="0"/>
              <a:t>Safety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w</a:t>
            </a:r>
            <a:r>
              <a:rPr lang="en-US" sz="1800" dirty="0"/>
              <a:t>hat harm can it cause?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 err="1"/>
              <a:t>myCourses</a:t>
            </a:r>
            <a:r>
              <a:rPr lang="en-US" sz="1800" dirty="0"/>
              <a:t>?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accounting software?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medical devices?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self-driving cars?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 err="1"/>
              <a:t>SkyNet</a:t>
            </a:r>
            <a:r>
              <a:rPr lang="en-US" sz="1800" dirty="0"/>
              <a:t>?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foresee</a:t>
            </a:r>
          </a:p>
          <a:p>
            <a:pPr lvl="1" fontAlgn="base">
              <a:spcBef>
                <a:spcPts val="0"/>
              </a:spcBef>
            </a:pPr>
            <a:r>
              <a:rPr lang="en-US" dirty="0"/>
              <a:t>find preventive measures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including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safety certificates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policies &amp; regulations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protects</a:t>
            </a:r>
          </a:p>
          <a:p>
            <a:pPr lvl="2" fontAlgn="base">
              <a:spcBef>
                <a:spcPts val="0"/>
              </a:spcBef>
            </a:pPr>
            <a:r>
              <a:rPr lang="en-US" sz="1800" dirty="0"/>
              <a:t>shifts responsibilities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AF6CF-4024-8376-2632-A241895EB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36296" y="1417320"/>
            <a:ext cx="1706528" cy="467234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b="1" dirty="0"/>
              <a:t>Others</a:t>
            </a:r>
          </a:p>
          <a:p>
            <a:pPr fontAlgn="base"/>
            <a:r>
              <a:rPr lang="en-US" dirty="0"/>
              <a:t>Availability</a:t>
            </a:r>
          </a:p>
          <a:p>
            <a:pPr fontAlgn="base"/>
            <a:r>
              <a:rPr lang="en-US" dirty="0"/>
              <a:t>Efficiency</a:t>
            </a:r>
          </a:p>
          <a:p>
            <a:pPr fontAlgn="base"/>
            <a:r>
              <a:rPr lang="en-US" dirty="0" err="1"/>
              <a:t>Installability</a:t>
            </a:r>
            <a:endParaRPr lang="en-US" dirty="0"/>
          </a:p>
          <a:p>
            <a:pPr fontAlgn="base"/>
            <a:r>
              <a:rPr lang="en-US" dirty="0"/>
              <a:t>Integrity</a:t>
            </a:r>
          </a:p>
          <a:p>
            <a:pPr fontAlgn="base"/>
            <a:r>
              <a:rPr lang="en-US" dirty="0"/>
              <a:t>Interoperability</a:t>
            </a:r>
          </a:p>
          <a:p>
            <a:pPr fontAlgn="base"/>
            <a:r>
              <a:rPr lang="en-US" dirty="0"/>
              <a:t>Modifiability</a:t>
            </a:r>
          </a:p>
          <a:p>
            <a:pPr fontAlgn="base"/>
            <a:r>
              <a:rPr lang="en-US" dirty="0"/>
              <a:t>Portability</a:t>
            </a:r>
          </a:p>
          <a:p>
            <a:pPr fontAlgn="base"/>
            <a:r>
              <a:rPr lang="en-US" dirty="0"/>
              <a:t>Reliability</a:t>
            </a:r>
          </a:p>
          <a:p>
            <a:pPr fontAlgn="base"/>
            <a:r>
              <a:rPr lang="en-US" dirty="0"/>
              <a:t>Reusability</a:t>
            </a:r>
          </a:p>
          <a:p>
            <a:pPr fontAlgn="base"/>
            <a:r>
              <a:rPr lang="en-US" dirty="0"/>
              <a:t>Robustness</a:t>
            </a:r>
          </a:p>
          <a:p>
            <a:pPr fontAlgn="base"/>
            <a:r>
              <a:rPr lang="en-US" dirty="0"/>
              <a:t>Scalability</a:t>
            </a:r>
          </a:p>
          <a:p>
            <a:pPr fontAlgn="base"/>
            <a:r>
              <a:rPr lang="en-US" dirty="0"/>
              <a:t>verifiability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78F4D5-80E8-9F2E-790C-58B3CCC4E883}"/>
              </a:ext>
            </a:extLst>
          </p:cNvPr>
          <p:cNvSpPr/>
          <p:nvPr/>
        </p:nvSpPr>
        <p:spPr>
          <a:xfrm>
            <a:off x="1043608" y="6012436"/>
            <a:ext cx="639045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3C3C3C"/>
                </a:solidFill>
                <a:latin typeface="Roboto"/>
              </a:rPr>
              <a:t>Wiegers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, Karl. </a:t>
            </a:r>
            <a:r>
              <a:rPr lang="en-US" sz="1100" i="1" dirty="0">
                <a:solidFill>
                  <a:srgbClr val="3C3C3C"/>
                </a:solidFill>
                <a:latin typeface="Roboto"/>
              </a:rPr>
              <a:t>Software Requirements, 3rd Edition</a:t>
            </a:r>
            <a:r>
              <a:rPr lang="en-US" sz="1100" dirty="0">
                <a:solidFill>
                  <a:srgbClr val="3C3C3C"/>
                </a:solidFill>
                <a:latin typeface="Roboto"/>
              </a:rPr>
              <a:t>. Microsoft Press PTG, 2014. [Bookshelf Online].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951551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6091060" cy="1034181"/>
          </a:xfrm>
        </p:spPr>
        <p:txBody>
          <a:bodyPr>
            <a:normAutofit/>
          </a:bodyPr>
          <a:lstStyle/>
          <a:p>
            <a:r>
              <a:rPr lang="en-US" dirty="0"/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533017" cy="4023360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Web application for banking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account balance &lt; 2s, 95% perc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account operations - MFA</a:t>
            </a:r>
          </a:p>
          <a:p>
            <a:r>
              <a:rPr lang="en-US" dirty="0">
                <a:solidFill>
                  <a:srgbClr val="008000"/>
                </a:solidFill>
              </a:rPr>
              <a:t>- Integrity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no eventual consistency</a:t>
            </a:r>
          </a:p>
          <a:p>
            <a:r>
              <a:rPr lang="en-US" dirty="0">
                <a:solidFill>
                  <a:srgbClr val="008000"/>
                </a:solidFill>
              </a:rPr>
              <a:t>- Availability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99.99% uptime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71A992-DCCD-47B8-9AEA-BB227686FC06}"/>
              </a:ext>
            </a:extLst>
          </p:cNvPr>
          <p:cNvSpPr txBox="1">
            <a:spLocks/>
          </p:cNvSpPr>
          <p:nvPr/>
        </p:nvSpPr>
        <p:spPr>
          <a:xfrm>
            <a:off x="4932040" y="1845734"/>
            <a:ext cx="421196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Control system for driverless car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braking within 100ms after sensor input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in-system comms are encrypted</a:t>
            </a:r>
          </a:p>
          <a:p>
            <a:r>
              <a:rPr lang="en-US" dirty="0">
                <a:solidFill>
                  <a:srgbClr val="008000"/>
                </a:solidFill>
              </a:rPr>
              <a:t>- Safety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sensor fail =&gt; stop</a:t>
            </a:r>
          </a:p>
          <a:p>
            <a:r>
              <a:rPr lang="en-US" dirty="0">
                <a:solidFill>
                  <a:srgbClr val="008000"/>
                </a:solidFill>
              </a:rPr>
              <a:t>- Reliability Attribute</a:t>
            </a:r>
          </a:p>
          <a:p>
            <a:pPr lvl="1"/>
            <a:r>
              <a:rPr lang="en-US" sz="1600" dirty="0">
                <a:solidFill>
                  <a:srgbClr val="008000"/>
                </a:solidFill>
              </a:rPr>
              <a:t>10k hours between failures (mean)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FFE1D-52E9-4A49-9448-DC1C46ABC855}"/>
              </a:ext>
            </a:extLst>
          </p:cNvPr>
          <p:cNvSpPr txBox="1"/>
          <p:nvPr/>
        </p:nvSpPr>
        <p:spPr>
          <a:xfrm>
            <a:off x="934870" y="5589240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would be a good example of a Portability Attribute?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deployable to Win &amp; Linux =&gt; limits tech choices</a:t>
            </a:r>
          </a:p>
        </p:txBody>
      </p:sp>
    </p:spTree>
    <p:extLst>
      <p:ext uri="{BB962C8B-B14F-4D97-AF65-F5344CB8AC3E}">
        <p14:creationId xmlns:p14="http://schemas.microsoft.com/office/powerpoint/2010/main" val="240233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8" y="828675"/>
            <a:ext cx="8143255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Requirements Assumptions and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Hidden factors:</a:t>
            </a:r>
          </a:p>
          <a:p>
            <a:pPr lvl="1"/>
            <a:r>
              <a:rPr lang="en-US" dirty="0"/>
              <a:t>both tech &amp; business</a:t>
            </a:r>
          </a:p>
          <a:p>
            <a:pPr lvl="1"/>
            <a:r>
              <a:rPr lang="en-US" b="1" dirty="0"/>
              <a:t>Assumptions</a:t>
            </a:r>
            <a:r>
              <a:rPr lang="en-US" dirty="0"/>
              <a:t> – </a:t>
            </a:r>
            <a:r>
              <a:rPr lang="en-US" b="1" dirty="0"/>
              <a:t>you expect</a:t>
            </a:r>
            <a:r>
              <a:rPr lang="en-US" dirty="0"/>
              <a:t> to happen, but not guaranteed</a:t>
            </a:r>
          </a:p>
          <a:p>
            <a:pPr lvl="2"/>
            <a:r>
              <a:rPr lang="en-US" sz="1800" dirty="0"/>
              <a:t>if didn’t happen, you have a problem</a:t>
            </a:r>
          </a:p>
          <a:p>
            <a:pPr lvl="3"/>
            <a:r>
              <a:rPr lang="en-US" sz="1800" dirty="0"/>
              <a:t>project delay</a:t>
            </a:r>
          </a:p>
          <a:p>
            <a:pPr lvl="3"/>
            <a:r>
              <a:rPr lang="en-US" sz="1800" dirty="0"/>
              <a:t>budget overrun</a:t>
            </a:r>
          </a:p>
          <a:p>
            <a:pPr lvl="3"/>
            <a:r>
              <a:rPr lang="en-US" sz="1800" dirty="0"/>
              <a:t>redesign</a:t>
            </a:r>
          </a:p>
          <a:p>
            <a:pPr lvl="2"/>
            <a:r>
              <a:rPr lang="en-US" sz="1800" dirty="0"/>
              <a:t>think about plan B / minimize consequences</a:t>
            </a:r>
          </a:p>
          <a:p>
            <a:pPr lvl="2"/>
            <a:r>
              <a:rPr lang="en-US" sz="1800" dirty="0"/>
              <a:t>e.g.,</a:t>
            </a:r>
          </a:p>
          <a:p>
            <a:pPr lvl="3"/>
            <a:r>
              <a:rPr lang="en-US" sz="1800" dirty="0"/>
              <a:t>regulations won’t change during development</a:t>
            </a:r>
          </a:p>
          <a:p>
            <a:pPr lvl="3"/>
            <a:r>
              <a:rPr lang="en-US" sz="1800" dirty="0"/>
              <a:t>the license will be obtained in time</a:t>
            </a:r>
          </a:p>
        </p:txBody>
      </p:sp>
    </p:spTree>
    <p:extLst>
      <p:ext uri="{BB962C8B-B14F-4D97-AF65-F5344CB8AC3E}">
        <p14:creationId xmlns:p14="http://schemas.microsoft.com/office/powerpoint/2010/main" val="411721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FFBEA1-52E5-3797-F1E5-8DBFF11C10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C0859-3F3A-B03B-D2A4-F40C0DC80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58" y="828675"/>
            <a:ext cx="8143255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Requirements Assumptions and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D38AA-6639-7DB1-AE72-3EB70D30A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Hidden factors:</a:t>
            </a:r>
          </a:p>
          <a:p>
            <a:pPr lvl="1"/>
            <a:r>
              <a:rPr lang="en-US" dirty="0"/>
              <a:t>both tech &amp; business</a:t>
            </a:r>
          </a:p>
          <a:p>
            <a:pPr lvl="1"/>
            <a:r>
              <a:rPr lang="en-US" b="1" dirty="0"/>
              <a:t>Dependencies</a:t>
            </a:r>
            <a:r>
              <a:rPr lang="en-US" dirty="0"/>
              <a:t> – </a:t>
            </a:r>
            <a:r>
              <a:rPr lang="en-US" b="1" dirty="0"/>
              <a:t>stuff</a:t>
            </a:r>
            <a:r>
              <a:rPr lang="en-US" dirty="0"/>
              <a:t> that is </a:t>
            </a:r>
            <a:r>
              <a:rPr lang="en-US" b="1" dirty="0"/>
              <a:t>needed</a:t>
            </a:r>
            <a:r>
              <a:rPr lang="en-US" dirty="0"/>
              <a:t> from </a:t>
            </a:r>
            <a:r>
              <a:rPr lang="en-US" b="1" dirty="0"/>
              <a:t>external sources</a:t>
            </a:r>
          </a:p>
          <a:p>
            <a:pPr lvl="2"/>
            <a:r>
              <a:rPr lang="en-US" sz="1800" dirty="0"/>
              <a:t>not under direct control</a:t>
            </a:r>
          </a:p>
          <a:p>
            <a:pPr lvl="2"/>
            <a:r>
              <a:rPr lang="en-US" sz="1800" dirty="0"/>
              <a:t>risk management</a:t>
            </a:r>
          </a:p>
          <a:p>
            <a:pPr lvl="2"/>
            <a:r>
              <a:rPr lang="en-US" sz="1800" dirty="0"/>
              <a:t>e.g.,</a:t>
            </a:r>
          </a:p>
          <a:p>
            <a:pPr lvl="3"/>
            <a:r>
              <a:rPr lang="en-US" sz="1800" dirty="0"/>
              <a:t>external payment API</a:t>
            </a:r>
          </a:p>
          <a:p>
            <a:pPr lvl="3"/>
            <a:r>
              <a:rPr lang="en-US" sz="1800" dirty="0"/>
              <a:t>cloud provider uptime</a:t>
            </a:r>
          </a:p>
          <a:p>
            <a:pPr lvl="4"/>
            <a:r>
              <a:rPr lang="en-US" sz="1800" dirty="0"/>
              <a:t>datacenter fire</a:t>
            </a:r>
          </a:p>
          <a:p>
            <a:pPr lvl="3"/>
            <a:r>
              <a:rPr lang="en-US" sz="1800" dirty="0"/>
              <a:t>licenses</a:t>
            </a:r>
          </a:p>
          <a:p>
            <a:pPr lvl="2"/>
            <a:r>
              <a:rPr lang="en-US" sz="1800" dirty="0"/>
              <a:t>personal - bank prod integration promises</a:t>
            </a:r>
          </a:p>
        </p:txBody>
      </p:sp>
    </p:spTree>
    <p:extLst>
      <p:ext uri="{BB962C8B-B14F-4D97-AF65-F5344CB8AC3E}">
        <p14:creationId xmlns:p14="http://schemas.microsoft.com/office/powerpoint/2010/main" val="1235938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3000-5E42-4F2A-A2CA-DD7E98D0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ABCE-8102-49E7-A334-8CFF49682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building a desktop application</a:t>
            </a:r>
          </a:p>
          <a:p>
            <a:r>
              <a:rPr lang="en-US" dirty="0"/>
              <a:t>- Connects to online brokerage system</a:t>
            </a:r>
          </a:p>
          <a:p>
            <a:r>
              <a:rPr lang="en-US" dirty="0"/>
              <a:t>List some assumptions</a:t>
            </a:r>
          </a:p>
          <a:p>
            <a:r>
              <a:rPr lang="en-US" dirty="0"/>
              <a:t>List some dependencies</a:t>
            </a:r>
          </a:p>
        </p:txBody>
      </p:sp>
    </p:spTree>
    <p:extLst>
      <p:ext uri="{BB962C8B-B14F-4D97-AF65-F5344CB8AC3E}">
        <p14:creationId xmlns:p14="http://schemas.microsoft.com/office/powerpoint/2010/main" val="190401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08616-6BE4-C583-00C4-B8E1B3FC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8CF3B-44DA-F076-AF43-FFCC194E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845734"/>
            <a:ext cx="8928992" cy="402336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Business Requirement</a:t>
            </a:r>
            <a:r>
              <a:rPr lang="en-US" dirty="0"/>
              <a:t>: high-level business objective</a:t>
            </a:r>
          </a:p>
          <a:p>
            <a:pPr lvl="2"/>
            <a:r>
              <a:rPr lang="en-US" sz="1800" dirty="0"/>
              <a:t>e.g., must reduce loan approval time from 5 to 2 days</a:t>
            </a:r>
          </a:p>
          <a:p>
            <a:pPr lvl="2"/>
            <a:r>
              <a:rPr lang="en-US" sz="1800" dirty="0"/>
              <a:t>connects to company’s strategy &amp; ROI</a:t>
            </a:r>
          </a:p>
          <a:p>
            <a:pPr lvl="1"/>
            <a:r>
              <a:rPr lang="en-US" b="1" dirty="0"/>
              <a:t>Business Rule</a:t>
            </a:r>
            <a:r>
              <a:rPr lang="en-US" dirty="0"/>
              <a:t>:  policy / guideline / standard / regulation that constrains business =&gt; system</a:t>
            </a:r>
          </a:p>
          <a:p>
            <a:pPr lvl="2"/>
            <a:r>
              <a:rPr lang="en-US" sz="1800" dirty="0"/>
              <a:t>e.g., customer must be &gt;18 </a:t>
            </a:r>
            <a:r>
              <a:rPr lang="en-US" sz="1800" dirty="0" err="1"/>
              <a:t>yo</a:t>
            </a:r>
            <a:r>
              <a:rPr lang="en-US" sz="1800" dirty="0"/>
              <a:t> to apply</a:t>
            </a:r>
          </a:p>
          <a:p>
            <a:pPr lvl="3"/>
            <a:r>
              <a:rPr lang="en-US" sz="1800" dirty="0"/>
              <a:t>=&gt; should verify the age =&gt; architectural decisions</a:t>
            </a:r>
          </a:p>
          <a:p>
            <a:pPr lvl="2"/>
            <a:r>
              <a:rPr lang="en-US" sz="1800" dirty="0"/>
              <a:t>ensures compliance with legal / organizational standards</a:t>
            </a:r>
          </a:p>
          <a:p>
            <a:pPr lvl="1"/>
            <a:r>
              <a:rPr lang="en-US" b="1" dirty="0"/>
              <a:t>Constraint</a:t>
            </a:r>
            <a:r>
              <a:rPr lang="en-US" dirty="0"/>
              <a:t>:  restriction on product design / construction choices available</a:t>
            </a:r>
          </a:p>
          <a:p>
            <a:pPr lvl="2"/>
            <a:r>
              <a:rPr lang="en-US" sz="1800" dirty="0"/>
              <a:t>e.g., app must run on both iOS &amp; Android</a:t>
            </a:r>
          </a:p>
          <a:p>
            <a:pPr lvl="2"/>
            <a:r>
              <a:rPr lang="en-US" sz="1800" dirty="0"/>
              <a:t>set boundaries for the design 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36FD01-A9AE-1A30-7BB3-FF3A50D2E68D}"/>
              </a:ext>
            </a:extLst>
          </p:cNvPr>
          <p:cNvSpPr txBox="1"/>
          <p:nvPr/>
        </p:nvSpPr>
        <p:spPr>
          <a:xfrm>
            <a:off x="7020272" y="6453336"/>
            <a:ext cx="20162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Software Requirements, 3</a:t>
            </a:r>
            <a:r>
              <a:rPr lang="en-US" sz="1000" baseline="30000" dirty="0">
                <a:solidFill>
                  <a:schemeClr val="bg1"/>
                </a:solidFill>
              </a:rPr>
              <a:t>rd</a:t>
            </a:r>
            <a:r>
              <a:rPr lang="en-US" sz="1000" dirty="0">
                <a:solidFill>
                  <a:schemeClr val="bg1"/>
                </a:solidFill>
              </a:rPr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279619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9E622-36E7-6593-3CF3-B5BBB7FD2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5122-7D9F-5327-56BF-7FE76E0A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821CF-40D7-6CD8-06C2-E9180B664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997513" cy="402336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External Interface Requirement</a:t>
            </a:r>
            <a:r>
              <a:rPr lang="en-US" dirty="0"/>
              <a:t>:  system-user/system/device interaction</a:t>
            </a:r>
          </a:p>
          <a:p>
            <a:pPr lvl="2"/>
            <a:r>
              <a:rPr lang="en-US" sz="1800" dirty="0"/>
              <a:t>e.g., must provide API for 3</a:t>
            </a:r>
            <a:r>
              <a:rPr lang="en-US" sz="1800" baseline="30000" dirty="0"/>
              <a:t>rd</a:t>
            </a:r>
            <a:r>
              <a:rPr lang="en-US" sz="1800" dirty="0"/>
              <a:t>-party integrations</a:t>
            </a:r>
          </a:p>
          <a:p>
            <a:pPr lvl="2"/>
            <a:r>
              <a:rPr lang="en-US" sz="1800" dirty="0"/>
              <a:t>critical, if integrations are needed</a:t>
            </a:r>
          </a:p>
          <a:p>
            <a:pPr lvl="1"/>
            <a:r>
              <a:rPr lang="en-US" b="1" dirty="0"/>
              <a:t>Functional Requirement</a:t>
            </a:r>
            <a:r>
              <a:rPr lang="en-US" dirty="0"/>
              <a:t>:  system’s behavior under specific conditions</a:t>
            </a:r>
          </a:p>
          <a:p>
            <a:pPr lvl="2"/>
            <a:r>
              <a:rPr lang="en-US" sz="1800" dirty="0"/>
              <a:t>e.g., incorrect creds 3 time =&gt; account is locked for 15 minutes</a:t>
            </a:r>
          </a:p>
          <a:p>
            <a:pPr lvl="2"/>
            <a:r>
              <a:rPr lang="en-US" sz="1800" dirty="0"/>
              <a:t>what system does – primary requirements</a:t>
            </a:r>
          </a:p>
          <a:p>
            <a:pPr lvl="1"/>
            <a:r>
              <a:rPr lang="en-US" b="1" dirty="0"/>
              <a:t>Nonfunctional Requirement</a:t>
            </a:r>
            <a:r>
              <a:rPr lang="en-US" dirty="0"/>
              <a:t>: system’s properties / qualities</a:t>
            </a:r>
          </a:p>
          <a:p>
            <a:pPr lvl="2"/>
            <a:r>
              <a:rPr lang="en-US" sz="1900" dirty="0"/>
              <a:t>e.g., must generate pages in &lt;1 secund</a:t>
            </a:r>
          </a:p>
          <a:p>
            <a:pPr lvl="2"/>
            <a:r>
              <a:rPr lang="en-US" sz="1900" dirty="0"/>
              <a:t>defines usability, performance, reliability, </a:t>
            </a:r>
            <a:r>
              <a:rPr lang="en-US" sz="1900" dirty="0" err="1"/>
              <a:t>etc</a:t>
            </a:r>
            <a:r>
              <a:rPr lang="en-US" sz="1900" dirty="0"/>
              <a:t> – critical for user satisfaction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EBB035-0EF2-1B1C-B9E6-6B0590F50788}"/>
              </a:ext>
            </a:extLst>
          </p:cNvPr>
          <p:cNvSpPr txBox="1"/>
          <p:nvPr/>
        </p:nvSpPr>
        <p:spPr>
          <a:xfrm>
            <a:off x="7020272" y="6453336"/>
            <a:ext cx="20162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Software Requirements, 3</a:t>
            </a:r>
            <a:r>
              <a:rPr lang="en-US" sz="1000" baseline="30000" dirty="0">
                <a:solidFill>
                  <a:schemeClr val="bg1"/>
                </a:solidFill>
              </a:rPr>
              <a:t>rd</a:t>
            </a:r>
            <a:r>
              <a:rPr lang="en-US" sz="1000" dirty="0">
                <a:solidFill>
                  <a:schemeClr val="bg1"/>
                </a:solidFill>
              </a:rPr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139396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D6268F-E947-F8C1-B54C-250119272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24BB7-A646-1A07-116B-2843E34EC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510F0-2CA4-31C7-9AA1-4C493D06F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8213537" cy="4463586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Quality Attribute</a:t>
            </a:r>
            <a:r>
              <a:rPr lang="en-US" dirty="0"/>
              <a:t>:  NF requirement focusing on measurable service / performance</a:t>
            </a:r>
          </a:p>
          <a:p>
            <a:pPr lvl="2"/>
            <a:r>
              <a:rPr lang="en-US" sz="1800" dirty="0"/>
              <a:t>e.g., uptime &gt;= 99.99%</a:t>
            </a:r>
          </a:p>
          <a:p>
            <a:pPr lvl="2"/>
            <a:r>
              <a:rPr lang="en-US" sz="1800" dirty="0"/>
              <a:t>differentiate good &amp; bad systems</a:t>
            </a:r>
          </a:p>
          <a:p>
            <a:pPr lvl="1"/>
            <a:r>
              <a:rPr lang="en-US" b="1" dirty="0"/>
              <a:t>System Requirement</a:t>
            </a:r>
            <a:r>
              <a:rPr lang="en-US" dirty="0"/>
              <a:t>:  top-level requirement across multiple subsystems</a:t>
            </a:r>
          </a:p>
          <a:p>
            <a:pPr lvl="2"/>
            <a:r>
              <a:rPr lang="en-US" sz="1800" dirty="0"/>
              <a:t>e.g., support 10k concurrent users</a:t>
            </a:r>
          </a:p>
          <a:p>
            <a:pPr lvl="3"/>
            <a:r>
              <a:rPr lang="en-US" sz="1800" dirty="0"/>
              <a:t>multiple services</a:t>
            </a:r>
          </a:p>
          <a:p>
            <a:pPr lvl="3"/>
            <a:r>
              <a:rPr lang="en-US" sz="1800" dirty="0"/>
              <a:t>should meet as a system (not for each subsystem)</a:t>
            </a:r>
          </a:p>
          <a:p>
            <a:pPr lvl="2"/>
            <a:r>
              <a:rPr lang="en-US" sz="1800" dirty="0"/>
              <a:t>defines overall capabilities</a:t>
            </a:r>
          </a:p>
          <a:p>
            <a:pPr lvl="1"/>
            <a:r>
              <a:rPr lang="en-US" b="1" dirty="0"/>
              <a:t>User Requirement</a:t>
            </a:r>
            <a:r>
              <a:rPr lang="en-US" dirty="0"/>
              <a:t>: goal / task users must be able to perform (or desired attributes)</a:t>
            </a:r>
          </a:p>
          <a:p>
            <a:pPr lvl="2"/>
            <a:r>
              <a:rPr lang="en-US" sz="1800" dirty="0"/>
              <a:t>e.g., user must be able to reset their password via </a:t>
            </a:r>
            <a:r>
              <a:rPr lang="en-US" sz="1800" dirty="0" err="1"/>
              <a:t>sms</a:t>
            </a:r>
            <a:endParaRPr lang="en-US" sz="1800" dirty="0"/>
          </a:p>
          <a:p>
            <a:pPr lvl="2"/>
            <a:r>
              <a:rPr lang="en-US" sz="1800" dirty="0"/>
              <a:t>represents end-user perspective</a:t>
            </a:r>
          </a:p>
          <a:p>
            <a:pPr lvl="2"/>
            <a:endParaRPr lang="en-US" sz="1800" dirty="0"/>
          </a:p>
          <a:p>
            <a:pPr marL="0" indent="0">
              <a:buNone/>
            </a:pPr>
            <a:r>
              <a:rPr lang="en-US" sz="2400" dirty="0"/>
              <a:t>Looks like Borges’ animal classification, but…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73C652-3D17-86F8-99FD-E4B79883F351}"/>
              </a:ext>
            </a:extLst>
          </p:cNvPr>
          <p:cNvSpPr txBox="1"/>
          <p:nvPr/>
        </p:nvSpPr>
        <p:spPr>
          <a:xfrm>
            <a:off x="7020272" y="6453336"/>
            <a:ext cx="20162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Software Requirements, 3</a:t>
            </a:r>
            <a:r>
              <a:rPr lang="en-US" sz="1000" baseline="30000" dirty="0">
                <a:solidFill>
                  <a:schemeClr val="bg1"/>
                </a:solidFill>
              </a:rPr>
              <a:t>rd</a:t>
            </a:r>
            <a:r>
              <a:rPr lang="en-US" sz="1000" dirty="0">
                <a:solidFill>
                  <a:schemeClr val="bg1"/>
                </a:solidFill>
              </a:rPr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278698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21734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Requirements</a:t>
            </a:r>
          </a:p>
        </p:txBody>
      </p:sp>
      <p:grpSp>
        <p:nvGrpSpPr>
          <p:cNvPr id="8195" name="Group 19472"/>
          <p:cNvGrpSpPr>
            <a:grpSpLocks/>
          </p:cNvGrpSpPr>
          <p:nvPr/>
        </p:nvGrpSpPr>
        <p:grpSpPr bwMode="auto">
          <a:xfrm>
            <a:off x="42862" y="1124744"/>
            <a:ext cx="9058275" cy="5095875"/>
            <a:chOff x="0" y="1095555"/>
            <a:chExt cx="9057736" cy="5095219"/>
          </a:xfrm>
        </p:grpSpPr>
        <p:grpSp>
          <p:nvGrpSpPr>
            <p:cNvPr id="8196" name="Group 19470"/>
            <p:cNvGrpSpPr>
              <a:grpSpLocks/>
            </p:cNvGrpSpPr>
            <p:nvPr/>
          </p:nvGrpSpPr>
          <p:grpSpPr bwMode="auto">
            <a:xfrm>
              <a:off x="0" y="1095555"/>
              <a:ext cx="9057736" cy="4755839"/>
              <a:chOff x="0" y="1095555"/>
              <a:chExt cx="9057736" cy="4755839"/>
            </a:xfrm>
          </p:grpSpPr>
          <p:sp>
            <p:nvSpPr>
              <p:cNvPr id="19462" name="Text Box 4"/>
              <p:cNvSpPr txBox="1">
                <a:spLocks noChangeArrowheads="1"/>
              </p:cNvSpPr>
              <p:nvPr/>
            </p:nvSpPr>
            <p:spPr bwMode="auto">
              <a:xfrm>
                <a:off x="517494" y="1209840"/>
                <a:ext cx="2793834" cy="36984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Business Requirements</a:t>
                </a:r>
              </a:p>
            </p:txBody>
          </p:sp>
          <p:sp>
            <p:nvSpPr>
              <p:cNvPr id="19463" name="Text Box 5"/>
              <p:cNvSpPr txBox="1">
                <a:spLocks noChangeArrowheads="1"/>
              </p:cNvSpPr>
              <p:nvPr/>
            </p:nvSpPr>
            <p:spPr bwMode="auto">
              <a:xfrm>
                <a:off x="1584231" y="2882850"/>
                <a:ext cx="2282689" cy="36984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User Requirements</a:t>
                </a:r>
              </a:p>
            </p:txBody>
          </p:sp>
          <p:sp>
            <p:nvSpPr>
              <p:cNvPr id="19464" name="Text Box 6"/>
              <p:cNvSpPr txBox="1">
                <a:spLocks noChangeArrowheads="1"/>
              </p:cNvSpPr>
              <p:nvPr/>
            </p:nvSpPr>
            <p:spPr bwMode="auto">
              <a:xfrm>
                <a:off x="373041" y="4330464"/>
                <a:ext cx="1800118" cy="64126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System Requirements</a:t>
                </a:r>
              </a:p>
            </p:txBody>
          </p:sp>
          <p:sp>
            <p:nvSpPr>
              <p:cNvPr id="19465" name="Text Box 7"/>
              <p:cNvSpPr txBox="1">
                <a:spLocks noChangeArrowheads="1"/>
              </p:cNvSpPr>
              <p:nvPr/>
            </p:nvSpPr>
            <p:spPr bwMode="auto">
              <a:xfrm>
                <a:off x="4779679" y="1222539"/>
                <a:ext cx="1885838" cy="36984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Business Rules</a:t>
                </a:r>
              </a:p>
            </p:txBody>
          </p:sp>
          <p:sp>
            <p:nvSpPr>
              <p:cNvPr id="19466" name="Text Box 8"/>
              <p:cNvSpPr txBox="1">
                <a:spLocks noChangeArrowheads="1"/>
              </p:cNvSpPr>
              <p:nvPr/>
            </p:nvSpPr>
            <p:spPr bwMode="auto">
              <a:xfrm>
                <a:off x="6478203" y="2814597"/>
                <a:ext cx="2093787" cy="36825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Quality Attributes</a:t>
                </a:r>
              </a:p>
            </p:txBody>
          </p:sp>
          <p:sp>
            <p:nvSpPr>
              <p:cNvPr id="19467" name="Text Box 9"/>
              <p:cNvSpPr txBox="1">
                <a:spLocks noChangeArrowheads="1"/>
              </p:cNvSpPr>
              <p:nvPr/>
            </p:nvSpPr>
            <p:spPr bwMode="auto">
              <a:xfrm>
                <a:off x="5541633" y="3898719"/>
                <a:ext cx="1255637" cy="646030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External </a:t>
                </a:r>
              </a:p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Interfaces</a:t>
                </a:r>
              </a:p>
            </p:txBody>
          </p:sp>
          <p:sp>
            <p:nvSpPr>
              <p:cNvPr id="19468" name="Text Box 10"/>
              <p:cNvSpPr txBox="1">
                <a:spLocks noChangeArrowheads="1"/>
              </p:cNvSpPr>
              <p:nvPr/>
            </p:nvSpPr>
            <p:spPr bwMode="auto">
              <a:xfrm>
                <a:off x="7421121" y="4497130"/>
                <a:ext cx="1447714" cy="368253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wrap="none"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Constraints</a:t>
                </a:r>
              </a:p>
            </p:txBody>
          </p:sp>
          <p:sp>
            <p:nvSpPr>
              <p:cNvPr id="19469" name="Text Box 11"/>
              <p:cNvSpPr txBox="1">
                <a:spLocks noChangeArrowheads="1"/>
              </p:cNvSpPr>
              <p:nvPr/>
            </p:nvSpPr>
            <p:spPr bwMode="auto">
              <a:xfrm>
                <a:off x="2958924" y="4338401"/>
                <a:ext cx="1800118" cy="641267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 type="none" w="med" len="lg"/>
              </a:ln>
            </p:spPr>
            <p:txBody>
              <a:bodyPr lIns="82296" rIns="82296">
                <a:spAutoFit/>
              </a:bodyPr>
              <a:lstStyle/>
              <a:p>
                <a:pPr algn="ctr" defTabSz="841375">
                  <a:defRPr/>
                </a:pPr>
                <a:r>
                  <a:rPr lang="en-US" sz="1800" b="1" dirty="0">
                    <a:solidFill>
                      <a:schemeClr val="accent6">
                        <a:lumMod val="50000"/>
                      </a:schemeClr>
                    </a:solidFill>
                    <a:latin typeface="Arial" charset="0"/>
                  </a:rPr>
                  <a:t>Functional Requirements</a:t>
                </a:r>
              </a:p>
            </p:txBody>
          </p:sp>
          <p:sp>
            <p:nvSpPr>
              <p:cNvPr id="8206" name="Text Box 12"/>
              <p:cNvSpPr txBox="1">
                <a:spLocks noChangeArrowheads="1"/>
              </p:cNvSpPr>
              <p:nvPr/>
            </p:nvSpPr>
            <p:spPr bwMode="auto">
              <a:xfrm>
                <a:off x="381000" y="2039928"/>
                <a:ext cx="3886200" cy="3693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>
                <a:spAutoFit/>
              </a:bodyPr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Vision and Scope Document</a:t>
                </a:r>
              </a:p>
            </p:txBody>
          </p:sp>
          <p:sp>
            <p:nvSpPr>
              <p:cNvPr id="8207" name="Text Box 13"/>
              <p:cNvSpPr txBox="1">
                <a:spLocks noChangeArrowheads="1"/>
              </p:cNvSpPr>
              <p:nvPr/>
            </p:nvSpPr>
            <p:spPr bwMode="auto">
              <a:xfrm>
                <a:off x="1086929" y="3526078"/>
                <a:ext cx="3441940" cy="3693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>
                <a:spAutoFit/>
              </a:bodyPr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User Requirements Document</a:t>
                </a:r>
              </a:p>
            </p:txBody>
          </p:sp>
          <p:sp>
            <p:nvSpPr>
              <p:cNvPr id="8208" name="Text Box 14"/>
              <p:cNvSpPr txBox="1">
                <a:spLocks noChangeArrowheads="1"/>
              </p:cNvSpPr>
              <p:nvPr/>
            </p:nvSpPr>
            <p:spPr bwMode="auto">
              <a:xfrm>
                <a:off x="2606616" y="5482062"/>
                <a:ext cx="5029200" cy="36933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non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>
                <a:spAutoFit/>
              </a:bodyPr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Software Requirements Specification</a:t>
                </a:r>
              </a:p>
            </p:txBody>
          </p:sp>
          <p:sp>
            <p:nvSpPr>
              <p:cNvPr id="8209" name="Line 15"/>
              <p:cNvSpPr>
                <a:spLocks noChangeShapeType="1"/>
              </p:cNvSpPr>
              <p:nvPr/>
            </p:nvSpPr>
            <p:spPr bwMode="auto">
              <a:xfrm>
                <a:off x="1981200" y="1781169"/>
                <a:ext cx="144463" cy="23971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0" name="Line 16"/>
              <p:cNvSpPr>
                <a:spLocks noChangeShapeType="1"/>
              </p:cNvSpPr>
              <p:nvPr/>
            </p:nvSpPr>
            <p:spPr bwMode="auto">
              <a:xfrm>
                <a:off x="2476500" y="2464893"/>
                <a:ext cx="258763" cy="4206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1" name="Line 17"/>
              <p:cNvSpPr>
                <a:spLocks noChangeShapeType="1"/>
              </p:cNvSpPr>
              <p:nvPr/>
            </p:nvSpPr>
            <p:spPr bwMode="auto">
              <a:xfrm>
                <a:off x="2957992" y="3293199"/>
                <a:ext cx="144462" cy="22859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2" name="Line 18"/>
              <p:cNvSpPr>
                <a:spLocks noChangeShapeType="1"/>
              </p:cNvSpPr>
              <p:nvPr/>
            </p:nvSpPr>
            <p:spPr bwMode="auto">
              <a:xfrm>
                <a:off x="2136596" y="4695153"/>
                <a:ext cx="81756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3" name="Line 19"/>
              <p:cNvSpPr>
                <a:spLocks noChangeShapeType="1"/>
              </p:cNvSpPr>
              <p:nvPr/>
            </p:nvSpPr>
            <p:spPr bwMode="auto">
              <a:xfrm>
                <a:off x="3355675" y="3881888"/>
                <a:ext cx="273350" cy="4614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4" name="Line 20"/>
              <p:cNvSpPr>
                <a:spLocks noChangeShapeType="1"/>
              </p:cNvSpPr>
              <p:nvPr/>
            </p:nvSpPr>
            <p:spPr bwMode="auto">
              <a:xfrm>
                <a:off x="4157932" y="5080958"/>
                <a:ext cx="348981" cy="39268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5" name="Line 21"/>
              <p:cNvSpPr>
                <a:spLocks noChangeShapeType="1"/>
              </p:cNvSpPr>
              <p:nvPr/>
            </p:nvSpPr>
            <p:spPr bwMode="auto">
              <a:xfrm flipH="1">
                <a:off x="4128997" y="1682151"/>
                <a:ext cx="1055477" cy="13027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6" name="Line 22"/>
              <p:cNvSpPr>
                <a:spLocks noChangeShapeType="1"/>
              </p:cNvSpPr>
              <p:nvPr/>
            </p:nvSpPr>
            <p:spPr bwMode="auto">
              <a:xfrm flipH="1">
                <a:off x="4519612" y="3088258"/>
                <a:ext cx="1932945" cy="13995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7" name="Line 23"/>
              <p:cNvSpPr>
                <a:spLocks noChangeShapeType="1"/>
              </p:cNvSpPr>
              <p:nvPr/>
            </p:nvSpPr>
            <p:spPr bwMode="auto">
              <a:xfrm flipH="1">
                <a:off x="4398962" y="1708030"/>
                <a:ext cx="1190954" cy="268295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8" name="Line 24"/>
              <p:cNvSpPr>
                <a:spLocks noChangeShapeType="1"/>
              </p:cNvSpPr>
              <p:nvPr/>
            </p:nvSpPr>
            <p:spPr bwMode="auto">
              <a:xfrm flipH="1">
                <a:off x="7137669" y="4942936"/>
                <a:ext cx="591599" cy="56479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19" name="Line 25"/>
              <p:cNvSpPr>
                <a:spLocks noChangeShapeType="1"/>
              </p:cNvSpPr>
              <p:nvPr/>
            </p:nvSpPr>
            <p:spPr bwMode="auto">
              <a:xfrm flipH="1">
                <a:off x="6799352" y="3303917"/>
                <a:ext cx="817773" cy="216068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20" name="Line 26"/>
              <p:cNvSpPr>
                <a:spLocks noChangeShapeType="1"/>
              </p:cNvSpPr>
              <p:nvPr/>
            </p:nvSpPr>
            <p:spPr bwMode="auto">
              <a:xfrm flipH="1">
                <a:off x="5848709" y="4684143"/>
                <a:ext cx="414068" cy="77637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sp>
            <p:nvSpPr>
              <p:cNvPr id="8221" name="Line 16"/>
              <p:cNvSpPr>
                <a:spLocks noChangeShapeType="1"/>
              </p:cNvSpPr>
              <p:nvPr/>
            </p:nvSpPr>
            <p:spPr bwMode="auto">
              <a:xfrm>
                <a:off x="6445939" y="1648676"/>
                <a:ext cx="506951" cy="10945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82296" rIns="82296"/>
              <a:lstStyle/>
              <a:p>
                <a:endParaRPr lang="en-US"/>
              </a:p>
            </p:txBody>
          </p:sp>
          <p:cxnSp>
            <p:nvCxnSpPr>
              <p:cNvPr id="8222" name="Curved Connector 30"/>
              <p:cNvCxnSpPr>
                <a:cxnSpLocks noChangeShapeType="1"/>
              </p:cNvCxnSpPr>
              <p:nvPr/>
            </p:nvCxnSpPr>
            <p:spPr bwMode="auto">
              <a:xfrm rot="16200000" flipV="1">
                <a:off x="160722" y="2780886"/>
                <a:ext cx="2940780" cy="2313318"/>
              </a:xfrm>
              <a:prstGeom prst="curvedConnector3">
                <a:avLst>
                  <a:gd name="adj1" fmla="val 39440"/>
                </a:avLst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23" name="Shape 33"/>
              <p:cNvCxnSpPr>
                <a:cxnSpLocks noChangeShapeType="1"/>
              </p:cNvCxnSpPr>
              <p:nvPr/>
            </p:nvCxnSpPr>
            <p:spPr bwMode="auto">
              <a:xfrm rot="16200000" flipV="1">
                <a:off x="1886005" y="4385398"/>
                <a:ext cx="1586434" cy="665673"/>
              </a:xfrm>
              <a:prstGeom prst="curvedConnector3">
                <a:avLst>
                  <a:gd name="adj1" fmla="val 50000"/>
                </a:avLst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24" name="Oval 1"/>
              <p:cNvSpPr>
                <a:spLocks noChangeArrowheads="1"/>
              </p:cNvSpPr>
              <p:nvPr/>
            </p:nvSpPr>
            <p:spPr bwMode="auto">
              <a:xfrm>
                <a:off x="396815" y="1095555"/>
                <a:ext cx="2958860" cy="646981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25" name="Oval 2"/>
              <p:cNvSpPr>
                <a:spLocks noChangeArrowheads="1"/>
              </p:cNvSpPr>
              <p:nvPr/>
            </p:nvSpPr>
            <p:spPr bwMode="auto">
              <a:xfrm>
                <a:off x="4589253" y="1164566"/>
                <a:ext cx="2225615" cy="526211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26" name="Oval 3"/>
              <p:cNvSpPr>
                <a:spLocks noChangeArrowheads="1"/>
              </p:cNvSpPr>
              <p:nvPr/>
            </p:nvSpPr>
            <p:spPr bwMode="auto">
              <a:xfrm>
                <a:off x="1388853" y="2855343"/>
                <a:ext cx="2769079" cy="405442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cxnSp>
            <p:nvCxnSpPr>
              <p:cNvPr id="8227" name="Straight Arrow Connector 5"/>
              <p:cNvCxnSpPr>
                <a:cxnSpLocks noChangeShapeType="1"/>
                <a:stCxn id="8225" idx="2"/>
                <a:endCxn id="8224" idx="6"/>
              </p:cNvCxnSpPr>
              <p:nvPr/>
            </p:nvCxnSpPr>
            <p:spPr bwMode="auto">
              <a:xfrm flipH="1" flipV="1">
                <a:off x="3355675" y="1419046"/>
                <a:ext cx="1233578" cy="8626"/>
              </a:xfrm>
              <a:prstGeom prst="straightConnector1">
                <a:avLst/>
              </a:prstGeom>
              <a:noFill/>
              <a:ln w="38100" algn="ctr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228" name="Oval 9"/>
              <p:cNvSpPr>
                <a:spLocks noChangeArrowheads="1"/>
              </p:cNvSpPr>
              <p:nvPr/>
            </p:nvSpPr>
            <p:spPr bwMode="auto">
              <a:xfrm>
                <a:off x="6426679" y="2717320"/>
                <a:ext cx="2337758" cy="508959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29" name="Oval 10"/>
              <p:cNvSpPr>
                <a:spLocks noChangeArrowheads="1"/>
              </p:cNvSpPr>
              <p:nvPr/>
            </p:nvSpPr>
            <p:spPr bwMode="auto">
              <a:xfrm>
                <a:off x="5348378" y="3821502"/>
                <a:ext cx="1708030" cy="793630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30" name="Oval 11"/>
              <p:cNvSpPr>
                <a:spLocks noChangeArrowheads="1"/>
              </p:cNvSpPr>
              <p:nvPr/>
            </p:nvSpPr>
            <p:spPr bwMode="auto">
              <a:xfrm>
                <a:off x="7263443" y="4494363"/>
                <a:ext cx="1708030" cy="431320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31" name="Oval 12"/>
              <p:cNvSpPr>
                <a:spLocks noChangeArrowheads="1"/>
              </p:cNvSpPr>
              <p:nvPr/>
            </p:nvSpPr>
            <p:spPr bwMode="auto">
              <a:xfrm>
                <a:off x="2958860" y="4321835"/>
                <a:ext cx="1751163" cy="776377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sp>
            <p:nvSpPr>
              <p:cNvPr id="8232" name="Oval 13"/>
              <p:cNvSpPr>
                <a:spLocks noChangeArrowheads="1"/>
              </p:cNvSpPr>
              <p:nvPr/>
            </p:nvSpPr>
            <p:spPr bwMode="auto">
              <a:xfrm>
                <a:off x="353683" y="4330460"/>
                <a:ext cx="1768415" cy="776377"/>
              </a:xfrm>
              <a:prstGeom prst="ellips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400"/>
              </a:p>
            </p:txBody>
          </p:sp>
          <p:cxnSp>
            <p:nvCxnSpPr>
              <p:cNvPr id="8233" name="Straight Connector 15"/>
              <p:cNvCxnSpPr>
                <a:cxnSpLocks noChangeShapeType="1"/>
                <a:stCxn id="8206" idx="3"/>
              </p:cNvCxnSpPr>
              <p:nvPr/>
            </p:nvCxnSpPr>
            <p:spPr bwMode="auto">
              <a:xfrm flipV="1">
                <a:off x="4267200" y="2191109"/>
                <a:ext cx="4790536" cy="33485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34" name="Straight Connector 17"/>
              <p:cNvCxnSpPr>
                <a:cxnSpLocks noChangeShapeType="1"/>
                <a:endCxn id="8207" idx="1"/>
              </p:cNvCxnSpPr>
              <p:nvPr/>
            </p:nvCxnSpPr>
            <p:spPr bwMode="auto">
              <a:xfrm>
                <a:off x="0" y="3709358"/>
                <a:ext cx="1086929" cy="1386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35" name="Straight Connector 20"/>
              <p:cNvCxnSpPr>
                <a:cxnSpLocks noChangeShapeType="1"/>
                <a:stCxn id="8207" idx="3"/>
              </p:cNvCxnSpPr>
              <p:nvPr/>
            </p:nvCxnSpPr>
            <p:spPr bwMode="auto">
              <a:xfrm>
                <a:off x="4528869" y="3710744"/>
                <a:ext cx="4528867" cy="15867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36" name="Straight Connector 22"/>
              <p:cNvCxnSpPr>
                <a:cxnSpLocks noChangeShapeType="1"/>
                <a:endCxn id="19469" idx="3"/>
              </p:cNvCxnSpPr>
              <p:nvPr/>
            </p:nvCxnSpPr>
            <p:spPr bwMode="auto">
              <a:xfrm flipH="1">
                <a:off x="4759325" y="4373592"/>
                <a:ext cx="589052" cy="285721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dash"/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37" name="Straight Connector 19457"/>
              <p:cNvCxnSpPr>
                <a:cxnSpLocks noChangeShapeType="1"/>
                <a:endCxn id="8206" idx="1"/>
              </p:cNvCxnSpPr>
              <p:nvPr/>
            </p:nvCxnSpPr>
            <p:spPr bwMode="auto">
              <a:xfrm>
                <a:off x="0" y="2216989"/>
                <a:ext cx="381000" cy="7605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197" name="TextBox 19471"/>
            <p:cNvSpPr txBox="1">
              <a:spLocks noChangeArrowheads="1"/>
            </p:cNvSpPr>
            <p:nvPr/>
          </p:nvSpPr>
          <p:spPr bwMode="auto">
            <a:xfrm>
              <a:off x="0" y="5667554"/>
              <a:ext cx="30187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dirty="0"/>
                <a:t>Solid arrow – stored in</a:t>
              </a:r>
            </a:p>
            <a:p>
              <a:r>
                <a:rPr lang="en-US" altLang="en-US" dirty="0"/>
                <a:t>Dotted arrow – origin of or influence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9905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5A0A3-5094-2B04-1799-30D9BD29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D14E-BB46-29EF-B086-B030F20C5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5" y="1737361"/>
            <a:ext cx="8568952" cy="47159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Functional requirements influence the architecture</a:t>
            </a:r>
          </a:p>
          <a:p>
            <a:pPr lvl="1"/>
            <a:r>
              <a:rPr lang="en-US" dirty="0"/>
              <a:t>Most influential</a:t>
            </a:r>
          </a:p>
          <a:p>
            <a:pPr lvl="2"/>
            <a:r>
              <a:rPr lang="en-US" sz="1700" dirty="0"/>
              <a:t>functionality</a:t>
            </a:r>
          </a:p>
          <a:p>
            <a:pPr lvl="2"/>
            <a:r>
              <a:rPr lang="en-US" sz="1700" dirty="0"/>
              <a:t>=&gt; subsystems</a:t>
            </a:r>
          </a:p>
          <a:p>
            <a:pPr lvl="2"/>
            <a:r>
              <a:rPr lang="en-US" sz="1700" dirty="0"/>
              <a:t>data flows</a:t>
            </a:r>
          </a:p>
          <a:p>
            <a:pPr lvl="2"/>
            <a:r>
              <a:rPr lang="en-US" sz="1700" dirty="0"/>
              <a:t>execution flows</a:t>
            </a:r>
          </a:p>
          <a:p>
            <a:pPr marL="0" indent="0">
              <a:buNone/>
            </a:pPr>
            <a:r>
              <a:rPr lang="en-US" dirty="0"/>
              <a:t>Can be shaped differently</a:t>
            </a:r>
          </a:p>
          <a:p>
            <a:pPr lvl="1"/>
            <a:r>
              <a:rPr lang="en-US" dirty="0"/>
              <a:t>use cases</a:t>
            </a:r>
          </a:p>
          <a:p>
            <a:pPr lvl="1"/>
            <a:r>
              <a:rPr lang="en-US" dirty="0"/>
              <a:t>workflows</a:t>
            </a:r>
          </a:p>
          <a:p>
            <a:pPr lvl="1"/>
            <a:r>
              <a:rPr lang="en-US" dirty="0"/>
              <a:t>feature descriptions</a:t>
            </a:r>
          </a:p>
          <a:p>
            <a:pPr marL="0">
              <a:buNone/>
            </a:pPr>
            <a:r>
              <a:rPr lang="en-US" dirty="0"/>
              <a:t>Extract ASRs from FR – architect’s job.</a:t>
            </a:r>
          </a:p>
          <a:p>
            <a:pPr marL="544068" lvl="1" indent="-342900">
              <a:buFont typeface="Arial" panose="020B0604020202020204" pitchFamily="34" charset="0"/>
              <a:buChar char="•"/>
            </a:pPr>
            <a:r>
              <a:rPr lang="en-US" dirty="0"/>
              <a:t>“real-time payment validation” =&gt; security &amp; performance &amp; concurrency &amp; API integration</a:t>
            </a:r>
          </a:p>
          <a:p>
            <a:pPr marL="201168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Sometimes FRs can conflict with other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find a solution / trade-off – architect’s job</a:t>
            </a:r>
          </a:p>
        </p:txBody>
      </p:sp>
    </p:spTree>
    <p:extLst>
      <p:ext uri="{BB962C8B-B14F-4D97-AF65-F5344CB8AC3E}">
        <p14:creationId xmlns:p14="http://schemas.microsoft.com/office/powerpoint/2010/main" val="733551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1" y="404664"/>
            <a:ext cx="6465910" cy="890165"/>
          </a:xfrm>
        </p:spPr>
        <p:txBody>
          <a:bodyPr>
            <a:normAutofit fontScale="90000"/>
          </a:bodyPr>
          <a:lstStyle/>
          <a:p>
            <a:r>
              <a:rPr lang="en-US" dirty="0"/>
              <a:t>Nonfunctional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853497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System requirements</a:t>
            </a:r>
            <a:r>
              <a:rPr lang="en-US" dirty="0"/>
              <a:t> (also)</a:t>
            </a:r>
            <a:endParaRPr lang="en-US" b="1" dirty="0"/>
          </a:p>
          <a:p>
            <a:pPr lvl="1"/>
            <a:r>
              <a:rPr lang="en-US" dirty="0"/>
              <a:t>Associated hardware, inputs and outputs, major software components</a:t>
            </a:r>
          </a:p>
          <a:p>
            <a:pPr lvl="1"/>
            <a:r>
              <a:rPr lang="en-US" dirty="0"/>
              <a:t>System architecture is wider than the software architecture</a:t>
            </a:r>
          </a:p>
          <a:p>
            <a:pPr lvl="1"/>
            <a:r>
              <a:rPr lang="en-US" dirty="0"/>
              <a:t>e.g., mobile banking app requires a phone with biometrics &amp; secure backend</a:t>
            </a:r>
          </a:p>
          <a:p>
            <a:r>
              <a:rPr lang="en-US" b="1" dirty="0"/>
              <a:t>External interfaces</a:t>
            </a:r>
          </a:p>
          <a:p>
            <a:pPr lvl="1"/>
            <a:r>
              <a:rPr lang="en-US" dirty="0"/>
              <a:t>Interfaces to devices and systems across the system boundary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, new management system must integrate with the existing accounting SW</a:t>
            </a:r>
          </a:p>
          <a:p>
            <a:r>
              <a:rPr lang="en-US" b="1" dirty="0"/>
              <a:t>Constraints</a:t>
            </a:r>
            <a:r>
              <a:rPr lang="en-US" dirty="0"/>
              <a:t> – limiting factors</a:t>
            </a:r>
          </a:p>
          <a:p>
            <a:pPr lvl="1"/>
            <a:r>
              <a:rPr lang="en-US" dirty="0"/>
              <a:t>E.g., technology choices, standards, business rules, laws, etc.</a:t>
            </a:r>
          </a:p>
          <a:p>
            <a:pPr marL="0">
              <a:buNone/>
            </a:pPr>
            <a:r>
              <a:rPr lang="en-US" sz="2200" b="1" dirty="0"/>
              <a:t>Quality</a:t>
            </a:r>
          </a:p>
          <a:p>
            <a:pPr marL="201168" lvl="1" indent="0">
              <a:buNone/>
            </a:pPr>
            <a:r>
              <a:rPr lang="en-US" dirty="0"/>
              <a:t>Items affecting the overall ‘goodness’ of the system</a:t>
            </a:r>
          </a:p>
          <a:p>
            <a:pPr marL="201168" lvl="1" indent="0">
              <a:buNone/>
            </a:pPr>
            <a:r>
              <a:rPr lang="en-US" dirty="0"/>
              <a:t>e.g., performance / security / availability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3659970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BACD8-2C94-484D-8FA2-5492281F0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&amp;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6BF56-E219-48E7-AB32-FA128F59E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u="sng" dirty="0"/>
              <a:t>Definition:</a:t>
            </a:r>
          </a:p>
          <a:p>
            <a:r>
              <a:rPr lang="en-US" dirty="0"/>
              <a:t>“A Quality attribute is a </a:t>
            </a:r>
            <a:r>
              <a:rPr lang="en-US" b="1" dirty="0"/>
              <a:t>measurable</a:t>
            </a:r>
            <a:r>
              <a:rPr lang="en-US" dirty="0"/>
              <a:t> or </a:t>
            </a:r>
            <a:r>
              <a:rPr lang="en-US" b="1" dirty="0"/>
              <a:t>testable</a:t>
            </a:r>
            <a:r>
              <a:rPr lang="en-US" dirty="0"/>
              <a:t> property of a system that is used to indicate </a:t>
            </a:r>
            <a:r>
              <a:rPr lang="en-US" b="1" dirty="0"/>
              <a:t>how well the system satisfies the needs</a:t>
            </a:r>
            <a:r>
              <a:rPr lang="en-US" dirty="0"/>
              <a:t> of its stakeholders.” </a:t>
            </a:r>
            <a:r>
              <a:rPr lang="en-US" sz="1600" dirty="0"/>
              <a:t>(SAiP p.63)</a:t>
            </a:r>
          </a:p>
          <a:p>
            <a:r>
              <a:rPr lang="en-US" sz="1600" dirty="0"/>
              <a:t>FR – what, NFR - how well</a:t>
            </a:r>
          </a:p>
          <a:p>
            <a:endParaRPr lang="en-US" dirty="0"/>
          </a:p>
          <a:p>
            <a:r>
              <a:rPr lang="en-US" sz="2400" u="sng" dirty="0"/>
              <a:t>Advice:</a:t>
            </a:r>
          </a:p>
          <a:p>
            <a:r>
              <a:rPr lang="en-US" dirty="0"/>
              <a:t>How do you know something is an important Quality attribute?</a:t>
            </a:r>
          </a:p>
          <a:p>
            <a:r>
              <a:rPr lang="en-US" dirty="0"/>
              <a:t>Would people still use my application if we have a terrible score on this attribute?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8D8C8AB7-1036-44D4-B584-375269657A95}"/>
              </a:ext>
            </a:extLst>
          </p:cNvPr>
          <p:cNvSpPr txBox="1"/>
          <p:nvPr/>
        </p:nvSpPr>
        <p:spPr>
          <a:xfrm>
            <a:off x="899592" y="5805264"/>
            <a:ext cx="7058620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 fontAlgn="auto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6" dirty="0">
                <a:solidFill>
                  <a:srgbClr val="000000"/>
                </a:solidFill>
                <a:latin typeface="+mn-lt"/>
                <a:cs typeface="Garamond Italic"/>
              </a:rPr>
              <a:t>Some material in these slides is adapted from Software Architecture in Practice, 3rd edition by Bass, Clements and </a:t>
            </a:r>
            <a:r>
              <a:rPr lang="en-CA" sz="1406" dirty="0" err="1">
                <a:solidFill>
                  <a:srgbClr val="000000"/>
                </a:solidFill>
                <a:latin typeface="+mn-lt"/>
                <a:cs typeface="Garamond Italic"/>
              </a:rPr>
              <a:t>Kazman</a:t>
            </a:r>
            <a:r>
              <a:rPr lang="en-CA" sz="1406" dirty="0">
                <a:solidFill>
                  <a:srgbClr val="000000"/>
                </a:solidFill>
                <a:latin typeface="+mn-lt"/>
                <a:cs typeface="Garamond Italic"/>
              </a:rPr>
              <a:t>.</a:t>
            </a:r>
          </a:p>
          <a:p>
            <a:pPr fontAlgn="auto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6" dirty="0">
              <a:solidFill>
                <a:srgbClr val="0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94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340768"/>
            <a:ext cx="4343400" cy="43418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Operational categories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Availability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Interoperability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Performance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Deployability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Scalability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Monitorability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Compatibility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Security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55976" y="1340768"/>
            <a:ext cx="4572000" cy="44180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Developmental categories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Supportability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Localizability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distributability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Buildability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32848" cy="1160165"/>
          </a:xfrm>
        </p:spPr>
        <p:txBody>
          <a:bodyPr>
            <a:normAutofit fontScale="90000"/>
          </a:bodyPr>
          <a:lstStyle/>
          <a:p>
            <a:r>
              <a:rPr lang="en-CA" dirty="0">
                <a:ea typeface="Garamond" pitchFamily="18" charset="0"/>
                <a:cs typeface="Garamond" pitchFamily="18" charset="0"/>
              </a:rPr>
              <a:t>Quality Attributes – Master List </a:t>
            </a:r>
            <a:br>
              <a:rPr lang="en-CA" dirty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8455</TotalTime>
  <Words>1233</Words>
  <Application>Microsoft Office PowerPoint</Application>
  <PresentationFormat>On-screen Show (4:3)</PresentationFormat>
  <Paragraphs>283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Garamond</vt:lpstr>
      <vt:lpstr>Roboto</vt:lpstr>
      <vt:lpstr>Retrospect</vt:lpstr>
      <vt:lpstr>Functional, Non-Functional Requirements</vt:lpstr>
      <vt:lpstr>Types of Requirements</vt:lpstr>
      <vt:lpstr>Types of Requirements</vt:lpstr>
      <vt:lpstr>Types of Requirements</vt:lpstr>
      <vt:lpstr>Types of Requirements</vt:lpstr>
      <vt:lpstr>Functional requirements</vt:lpstr>
      <vt:lpstr>Nonfunctional Requirements</vt:lpstr>
      <vt:lpstr>Definition &amp; Advice</vt:lpstr>
      <vt:lpstr>Quality Attributes – Master List  </vt:lpstr>
      <vt:lpstr>Descriptions</vt:lpstr>
      <vt:lpstr>Descriptions</vt:lpstr>
      <vt:lpstr>Descriptions</vt:lpstr>
      <vt:lpstr>Descriptions</vt:lpstr>
      <vt:lpstr>Scenarios</vt:lpstr>
      <vt:lpstr>Requirements Assumptions and Dependencies</vt:lpstr>
      <vt:lpstr>Requirements Assumptions and Dependencies</vt:lpstr>
      <vt:lpstr>Examples</vt:lpstr>
    </vt:vector>
  </TitlesOfParts>
  <Company>Investintech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 and Tactics</dc:title>
  <dc:creator>A2E_Engine</dc:creator>
  <cp:lastModifiedBy>Dmitry Lukyanov</cp:lastModifiedBy>
  <cp:revision>213</cp:revision>
  <dcterms:created xsi:type="dcterms:W3CDTF">2011-12-15T10:15:39Z</dcterms:created>
  <dcterms:modified xsi:type="dcterms:W3CDTF">2025-08-24T17:11:17Z</dcterms:modified>
</cp:coreProperties>
</file>